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307" r:id="rId5"/>
    <p:sldId id="308" r:id="rId6"/>
    <p:sldId id="309" r:id="rId7"/>
    <p:sldId id="310" r:id="rId8"/>
    <p:sldId id="311" r:id="rId9"/>
    <p:sldId id="312" r:id="rId10"/>
    <p:sldId id="313" r:id="rId11"/>
    <p:sldId id="314" r:id="rId12"/>
    <p:sldId id="315" r:id="rId13"/>
    <p:sldId id="316" r:id="rId14"/>
    <p:sldId id="317" r:id="rId15"/>
    <p:sldId id="318" r:id="rId16"/>
    <p:sldId id="319" r:id="rId17"/>
    <p:sldId id="320" r:id="rId18"/>
    <p:sldId id="321" r:id="rId19"/>
    <p:sldId id="322"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98" r:id="rId38"/>
    <p:sldId id="299" r:id="rId39"/>
    <p:sldId id="300" r:id="rId40"/>
    <p:sldId id="301" r:id="rId41"/>
    <p:sldId id="302" r:id="rId42"/>
    <p:sldId id="303" r:id="rId43"/>
    <p:sldId id="304" r:id="rId44"/>
    <p:sldId id="305" r:id="rId45"/>
    <p:sldId id="306" r:id="rId46"/>
    <p:sldId id="259"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4290B15-DB56-464F-B865-98881C76EB89}" type="datetimeFigureOut">
              <a:rPr lang="en-US" smtClean="0"/>
              <a:pPr/>
              <a:t>7/3/2019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290B15-DB56-464F-B865-98881C76EB89}" type="datetimeFigureOut">
              <a:rPr lang="en-US" smtClean="0"/>
              <a:pPr/>
              <a:t>7/3/2019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290B15-DB56-464F-B865-98881C76EB89}" type="datetimeFigureOut">
              <a:rPr lang="en-US" smtClean="0"/>
              <a:pPr/>
              <a:t>7/3/2019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290B15-DB56-464F-B865-98881C76EB89}" type="datetimeFigureOut">
              <a:rPr lang="en-US" smtClean="0"/>
              <a:pPr/>
              <a:t>7/3/2019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290B15-DB56-464F-B865-98881C76EB89}" type="datetimeFigureOut">
              <a:rPr lang="en-US" smtClean="0"/>
              <a:pPr/>
              <a:t>7/3/2019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4290B15-DB56-464F-B865-98881C76EB89}" type="datetimeFigureOut">
              <a:rPr lang="en-US" smtClean="0"/>
              <a:pPr/>
              <a:t>7/3/2019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4290B15-DB56-464F-B865-98881C76EB89}" type="datetimeFigureOut">
              <a:rPr lang="en-US" smtClean="0"/>
              <a:pPr/>
              <a:t>7/3/2019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4290B15-DB56-464F-B865-98881C76EB89}" type="datetimeFigureOut">
              <a:rPr lang="en-US" smtClean="0"/>
              <a:pPr/>
              <a:t>7/3/2019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290B15-DB56-464F-B865-98881C76EB89}" type="datetimeFigureOut">
              <a:rPr lang="en-US" smtClean="0"/>
              <a:pPr/>
              <a:t>7/3/2019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290B15-DB56-464F-B865-98881C76EB89}" type="datetimeFigureOut">
              <a:rPr lang="en-US" smtClean="0"/>
              <a:pPr/>
              <a:t>7/3/2019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290B15-DB56-464F-B865-98881C76EB89}" type="datetimeFigureOut">
              <a:rPr lang="en-US" smtClean="0"/>
              <a:pPr/>
              <a:t>7/3/2019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290B15-DB56-464F-B865-98881C76EB89}" type="datetimeFigureOut">
              <a:rPr lang="en-US" smtClean="0"/>
              <a:pPr/>
              <a:t>7/3/2019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F20628-E0F2-401F-90A7-6C33B6EAEC17}"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en.wikipedia.org/wiki/Genetically_modified_food"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en.wikipedia.org/wiki/Reproductio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alal Sciences Academy - Transparency.png"/>
          <p:cNvPicPr>
            <a:picLocks noChangeAspect="1"/>
          </p:cNvPicPr>
          <p:nvPr/>
        </p:nvPicPr>
        <p:blipFill>
          <a:blip r:embed="rId2" cstate="print"/>
          <a:stretch>
            <a:fillRect/>
          </a:stretch>
        </p:blipFill>
        <p:spPr>
          <a:xfrm>
            <a:off x="500034" y="2224289"/>
            <a:ext cx="5108458" cy="1630683"/>
          </a:xfrm>
          <a:prstGeom prst="rect">
            <a:avLst/>
          </a:prstGeom>
        </p:spPr>
      </p:pic>
      <p:sp>
        <p:nvSpPr>
          <p:cNvPr id="5" name="Rectangle 4"/>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1" name="Picture 10" descr="HSA Tranparent.png"/>
          <p:cNvPicPr>
            <a:picLocks noChangeAspect="1"/>
          </p:cNvPicPr>
          <p:nvPr/>
        </p:nvPicPr>
        <p:blipFill>
          <a:blip r:embed="rId3"/>
          <a:stretch>
            <a:fillRect/>
          </a:stretch>
        </p:blipFill>
        <p:spPr>
          <a:xfrm>
            <a:off x="5715008" y="1928802"/>
            <a:ext cx="2520000" cy="2520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lnSpc>
                <a:spcPct val="250000"/>
              </a:lnSpc>
              <a:buFont typeface="Arial" charset="0"/>
              <a:buChar char="•"/>
              <a:defRPr/>
            </a:pPr>
            <a:r>
              <a:rPr lang="en-US" dirty="0" smtClean="0">
                <a:latin typeface="Calibri" pitchFamily="34" charset="0"/>
                <a:cs typeface="Calibri" pitchFamily="34" charset="0"/>
              </a:rPr>
              <a:t> GMOs are also products from which some of its original DNA has been removed.</a:t>
            </a:r>
          </a:p>
          <a:p>
            <a:pPr algn="just">
              <a:lnSpc>
                <a:spcPct val="250000"/>
              </a:lnSpc>
              <a:buFont typeface="Arial" charset="0"/>
              <a:buChar char="•"/>
              <a:defRPr/>
            </a:pPr>
            <a:r>
              <a:rPr lang="en-US" dirty="0" smtClean="0">
                <a:latin typeface="Calibri" pitchFamily="34" charset="0"/>
                <a:cs typeface="Calibri" pitchFamily="34" charset="0"/>
              </a:rPr>
              <a:t> For example removing the DNA that is responsible for production.</a:t>
            </a:r>
            <a:endParaRPr lang="en-US" dirty="0">
              <a:latin typeface="Calibri" pitchFamily="34" charset="0"/>
              <a:cs typeface="Calibri" pitchFamily="34" charset="0"/>
            </a:endParaRPr>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9" name="Title 1"/>
          <p:cNvSpPr>
            <a:spLocks noGrp="1"/>
          </p:cNvSpPr>
          <p:nvPr>
            <p:ph type="title"/>
          </p:nvPr>
        </p:nvSpPr>
        <p:spPr>
          <a:xfrm>
            <a:off x="457200" y="142852"/>
            <a:ext cx="8229600" cy="720000"/>
          </a:xfrm>
        </p:spPr>
        <p:txBody>
          <a:bodyPr>
            <a:normAutofit fontScale="90000"/>
          </a:bodyPr>
          <a:lstStyle/>
          <a:p>
            <a:pPr algn="l">
              <a:defRPr/>
            </a:pPr>
            <a:r>
              <a:rPr lang="en-US" dirty="0" smtClean="0">
                <a:latin typeface="Calibri" pitchFamily="34" charset="0"/>
                <a:cs typeface="Calibri" pitchFamily="34" charset="0"/>
              </a:rPr>
              <a:t>In addition</a:t>
            </a:r>
            <a:endParaRPr lang="en-US" dirty="0">
              <a:latin typeface="Calibri" pitchFamily="34" charset="0"/>
              <a:cs typeface="Calibri" pitchFamily="34" charset="0"/>
            </a:endParaRPr>
          </a:p>
        </p:txBody>
      </p:sp>
      <p:sp>
        <p:nvSpPr>
          <p:cNvPr id="20" name="Rectangle 1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Rectangle 2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2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Rectangle 2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lnSpc>
                <a:spcPct val="200000"/>
              </a:lnSpc>
            </a:pPr>
            <a:r>
              <a:rPr lang="en-US" altLang="en-US" dirty="0" smtClean="0">
                <a:latin typeface="Calibri" pitchFamily="34" charset="0"/>
              </a:rPr>
              <a:t>Terminator technology or suicide seeds, is the name given for restricting the use of </a:t>
            </a:r>
            <a:r>
              <a:rPr lang="en-US" altLang="en-US" dirty="0" smtClean="0">
                <a:latin typeface="Calibri" pitchFamily="34" charset="0"/>
                <a:hlinkClick r:id="rId2" tooltip="Genetically modified food"/>
              </a:rPr>
              <a:t>genetically modified plants</a:t>
            </a:r>
            <a:r>
              <a:rPr lang="en-US" altLang="en-US" dirty="0" smtClean="0">
                <a:latin typeface="Calibri" pitchFamily="34" charset="0"/>
              </a:rPr>
              <a:t> by causing second generation seeds to be sterile.</a:t>
            </a:r>
            <a:endParaRPr lang="en-US" altLang="en-US" dirty="0">
              <a:latin typeface="Calibri" pitchFamily="34" charset="0"/>
            </a:endParaRPr>
          </a:p>
        </p:txBody>
      </p:sp>
      <p:pic>
        <p:nvPicPr>
          <p:cNvPr id="12" name="Picture 11" descr="Halal Sciences Academy - Transparency.png"/>
          <p:cNvPicPr>
            <a:picLocks noChangeAspect="1"/>
          </p:cNvPicPr>
          <p:nvPr/>
        </p:nvPicPr>
        <p:blipFill>
          <a:blip r:embed="rId3" cstate="print"/>
          <a:stretch>
            <a:fillRect/>
          </a:stretch>
        </p:blipFill>
        <p:spPr>
          <a:xfrm>
            <a:off x="7143768" y="6211148"/>
            <a:ext cx="1578885" cy="504000"/>
          </a:xfrm>
          <a:prstGeom prst="rect">
            <a:avLst/>
          </a:prstGeom>
        </p:spPr>
      </p:pic>
      <p:sp>
        <p:nvSpPr>
          <p:cNvPr id="19" name="Title 1"/>
          <p:cNvSpPr>
            <a:spLocks noGrp="1"/>
          </p:cNvSpPr>
          <p:nvPr>
            <p:ph type="title"/>
          </p:nvPr>
        </p:nvSpPr>
        <p:spPr>
          <a:xfrm>
            <a:off x="457200" y="142852"/>
            <a:ext cx="8229600" cy="720000"/>
          </a:xfrm>
        </p:spPr>
        <p:txBody>
          <a:bodyPr>
            <a:normAutofit fontScale="90000"/>
          </a:bodyPr>
          <a:lstStyle/>
          <a:p>
            <a:pPr algn="l">
              <a:defRPr/>
            </a:pPr>
            <a:r>
              <a:rPr lang="en-US" dirty="0" smtClean="0">
                <a:latin typeface="Calibri" pitchFamily="34" charset="0"/>
                <a:cs typeface="Calibri" pitchFamily="34" charset="0"/>
              </a:rPr>
              <a:t>Example of this technology is the:</a:t>
            </a:r>
            <a:endParaRPr lang="en-US" dirty="0">
              <a:latin typeface="Calibri" pitchFamily="34" charset="0"/>
              <a:cs typeface="Calibri" pitchFamily="34" charset="0"/>
            </a:endParaRPr>
          </a:p>
        </p:txBody>
      </p:sp>
      <p:sp>
        <p:nvSpPr>
          <p:cNvPr id="20" name="Rectangle 1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Rectangle 2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2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Rectangle 2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lnSpc>
                <a:spcPct val="170000"/>
              </a:lnSpc>
              <a:buFont typeface="Arial" charset="0"/>
              <a:buChar char="•"/>
              <a:defRPr/>
            </a:pPr>
            <a:r>
              <a:rPr lang="en-US" dirty="0" smtClean="0">
                <a:latin typeface="Calibri" pitchFamily="34" charset="0"/>
                <a:cs typeface="Calibri" pitchFamily="34" charset="0"/>
              </a:rPr>
              <a:t> Sterile Seeds (Seeds will only produce one yield crops). </a:t>
            </a:r>
          </a:p>
          <a:p>
            <a:pPr algn="just">
              <a:lnSpc>
                <a:spcPct val="170000"/>
              </a:lnSpc>
              <a:buFont typeface="Arial" charset="0"/>
              <a:buChar char="•"/>
              <a:defRPr/>
            </a:pPr>
            <a:r>
              <a:rPr lang="en-US" dirty="0" smtClean="0">
                <a:latin typeface="Calibri" pitchFamily="34" charset="0"/>
                <a:cs typeface="Calibri" pitchFamily="34" charset="0"/>
              </a:rPr>
              <a:t>The formation of the seed is part of the process of </a:t>
            </a:r>
            <a:r>
              <a:rPr lang="en-US" dirty="0" smtClean="0">
                <a:latin typeface="Calibri" pitchFamily="34" charset="0"/>
                <a:cs typeface="Calibri" pitchFamily="34" charset="0"/>
                <a:hlinkClick r:id="rId2" tooltip="Reproduction"/>
              </a:rPr>
              <a:t>reproduction</a:t>
            </a:r>
            <a:r>
              <a:rPr lang="en-US" dirty="0" smtClean="0">
                <a:latin typeface="Calibri" pitchFamily="34" charset="0"/>
                <a:cs typeface="Calibri" pitchFamily="34" charset="0"/>
              </a:rPr>
              <a:t> in seed plants</a:t>
            </a:r>
          </a:p>
          <a:p>
            <a:pPr algn="just">
              <a:lnSpc>
                <a:spcPct val="170000"/>
              </a:lnSpc>
              <a:buFont typeface="Arial" charset="0"/>
              <a:buChar char="•"/>
              <a:defRPr/>
            </a:pPr>
            <a:endParaRPr lang="en-US" dirty="0">
              <a:latin typeface="Calibri" pitchFamily="34" charset="0"/>
              <a:cs typeface="Calibri" pitchFamily="34" charset="0"/>
            </a:endParaRPr>
          </a:p>
        </p:txBody>
      </p:sp>
      <p:pic>
        <p:nvPicPr>
          <p:cNvPr id="12" name="Picture 11" descr="Halal Sciences Academy - Transparency.png"/>
          <p:cNvPicPr>
            <a:picLocks noChangeAspect="1"/>
          </p:cNvPicPr>
          <p:nvPr/>
        </p:nvPicPr>
        <p:blipFill>
          <a:blip r:embed="rId3" cstate="print"/>
          <a:stretch>
            <a:fillRect/>
          </a:stretch>
        </p:blipFill>
        <p:spPr>
          <a:xfrm>
            <a:off x="7143768" y="6211148"/>
            <a:ext cx="1578885" cy="504000"/>
          </a:xfrm>
          <a:prstGeom prst="rect">
            <a:avLst/>
          </a:prstGeom>
        </p:spPr>
      </p:pic>
      <p:sp>
        <p:nvSpPr>
          <p:cNvPr id="19" name="Title 1"/>
          <p:cNvSpPr>
            <a:spLocks noGrp="1"/>
          </p:cNvSpPr>
          <p:nvPr>
            <p:ph type="title"/>
          </p:nvPr>
        </p:nvSpPr>
        <p:spPr>
          <a:xfrm>
            <a:off x="457200" y="142852"/>
            <a:ext cx="8229600" cy="720000"/>
          </a:xfrm>
        </p:spPr>
        <p:txBody>
          <a:bodyPr>
            <a:normAutofit fontScale="90000"/>
          </a:bodyPr>
          <a:lstStyle/>
          <a:p>
            <a:pPr algn="l">
              <a:defRPr/>
            </a:pPr>
            <a:r>
              <a:rPr lang="en-US" dirty="0" smtClean="0">
                <a:latin typeface="Calibri" pitchFamily="34" charset="0"/>
                <a:cs typeface="Calibri" pitchFamily="34" charset="0"/>
              </a:rPr>
              <a:t>Example of this technology is the:</a:t>
            </a:r>
            <a:endParaRPr lang="en-US" dirty="0">
              <a:latin typeface="Calibri" pitchFamily="34" charset="0"/>
              <a:cs typeface="Calibri" pitchFamily="34" charset="0"/>
            </a:endParaRPr>
          </a:p>
        </p:txBody>
      </p:sp>
      <p:sp>
        <p:nvSpPr>
          <p:cNvPr id="20" name="Rectangle 1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Rectangle 2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2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Rectangle 2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spcBef>
                <a:spcPct val="105000"/>
              </a:spcBef>
              <a:buNone/>
              <a:defRPr/>
            </a:pPr>
            <a:r>
              <a:rPr lang="en-US" dirty="0" smtClean="0">
                <a:latin typeface="Calibri" pitchFamily="34" charset="0"/>
                <a:cs typeface="Calibri" pitchFamily="34" charset="0"/>
              </a:rPr>
              <a:t>Allah the almighty said in the holy Quran in </a:t>
            </a:r>
            <a:r>
              <a:rPr lang="en-US" dirty="0" err="1" smtClean="0">
                <a:latin typeface="Calibri" pitchFamily="34" charset="0"/>
                <a:cs typeface="Calibri" pitchFamily="34" charset="0"/>
              </a:rPr>
              <a:t>surat</a:t>
            </a:r>
            <a:r>
              <a:rPr lang="en-US" dirty="0" smtClean="0">
                <a:latin typeface="Calibri" pitchFamily="34" charset="0"/>
                <a:cs typeface="Calibri" pitchFamily="34" charset="0"/>
              </a:rPr>
              <a:t> Al-</a:t>
            </a:r>
            <a:r>
              <a:rPr lang="en-US" dirty="0" err="1" smtClean="0">
                <a:latin typeface="Calibri" pitchFamily="34" charset="0"/>
                <a:cs typeface="Calibri" pitchFamily="34" charset="0"/>
              </a:rPr>
              <a:t>Ma’idah</a:t>
            </a:r>
            <a:r>
              <a:rPr lang="en-US" dirty="0" smtClean="0">
                <a:latin typeface="Calibri" pitchFamily="34" charset="0"/>
                <a:cs typeface="Calibri" pitchFamily="34" charset="0"/>
              </a:rPr>
              <a:t> </a:t>
            </a:r>
            <a:r>
              <a:rPr lang="en-US" dirty="0" err="1" smtClean="0">
                <a:latin typeface="Calibri" pitchFamily="34" charset="0"/>
                <a:cs typeface="Calibri" pitchFamily="34" charset="0"/>
              </a:rPr>
              <a:t>Aya</a:t>
            </a:r>
            <a:r>
              <a:rPr lang="en-US" dirty="0" smtClean="0">
                <a:latin typeface="Calibri" pitchFamily="34" charset="0"/>
                <a:cs typeface="Calibri" pitchFamily="34" charset="0"/>
              </a:rPr>
              <a:t> 5:88:  </a:t>
            </a:r>
          </a:p>
          <a:p>
            <a:pPr algn="ctr">
              <a:spcBef>
                <a:spcPct val="105000"/>
              </a:spcBef>
              <a:buNone/>
              <a:defRPr/>
            </a:pPr>
            <a:r>
              <a:rPr lang="ar-KW" dirty="0" smtClean="0">
                <a:latin typeface="Calibri" pitchFamily="34" charset="0"/>
              </a:rPr>
              <a:t>وكلوا مما رزقكم الله حلالا طيبا واتقوا الله الذي انتم به مؤمنون</a:t>
            </a:r>
            <a:endParaRPr lang="en-US" dirty="0" smtClean="0">
              <a:latin typeface="Calibri" pitchFamily="34" charset="0"/>
              <a:cs typeface="Calibri" pitchFamily="34" charset="0"/>
            </a:endParaRPr>
          </a:p>
          <a:p>
            <a:pPr algn="just">
              <a:spcBef>
                <a:spcPct val="105000"/>
              </a:spcBef>
              <a:buNone/>
              <a:defRPr/>
            </a:pPr>
            <a:r>
              <a:rPr lang="en-US" dirty="0" smtClean="0">
                <a:latin typeface="Calibri" pitchFamily="34" charset="0"/>
                <a:cs typeface="Calibri" pitchFamily="34" charset="0"/>
              </a:rPr>
              <a:t>The meaning of the translation of this  </a:t>
            </a:r>
            <a:r>
              <a:rPr lang="en-US" dirty="0" err="1" smtClean="0">
                <a:latin typeface="Calibri" pitchFamily="34" charset="0"/>
                <a:cs typeface="Calibri" pitchFamily="34" charset="0"/>
              </a:rPr>
              <a:t>Aya</a:t>
            </a:r>
            <a:r>
              <a:rPr lang="en-US" dirty="0" smtClean="0">
                <a:latin typeface="Calibri" pitchFamily="34" charset="0"/>
                <a:cs typeface="Calibri" pitchFamily="34" charset="0"/>
              </a:rPr>
              <a:t> is: “Eat of the things which God hath provided for you, lawful and good: But fear God, in whom ye believe.</a:t>
            </a:r>
            <a:endParaRPr lang="en-US" dirty="0">
              <a:latin typeface="Calibri" pitchFamily="34" charset="0"/>
              <a:cs typeface="Calibri" pitchFamily="34" charset="0"/>
            </a:endParaRPr>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9" name="Title 1"/>
          <p:cNvSpPr>
            <a:spLocks noGrp="1"/>
          </p:cNvSpPr>
          <p:nvPr>
            <p:ph type="title"/>
          </p:nvPr>
        </p:nvSpPr>
        <p:spPr>
          <a:xfrm>
            <a:off x="457200" y="142852"/>
            <a:ext cx="8229600" cy="720000"/>
          </a:xfrm>
        </p:spPr>
        <p:txBody>
          <a:bodyPr>
            <a:normAutofit fontScale="90000"/>
          </a:bodyPr>
          <a:lstStyle/>
          <a:p>
            <a:pPr algn="l">
              <a:defRPr/>
            </a:pPr>
            <a:r>
              <a:rPr lang="en-US" dirty="0" smtClean="0">
                <a:latin typeface="Calibri" pitchFamily="34" charset="0"/>
                <a:cs typeface="Calibri" pitchFamily="34" charset="0"/>
              </a:rPr>
              <a:t>The Holy Quran</a:t>
            </a:r>
            <a:endParaRPr lang="en-US" dirty="0">
              <a:latin typeface="Calibri" pitchFamily="34" charset="0"/>
              <a:cs typeface="Calibri" pitchFamily="34" charset="0"/>
            </a:endParaRPr>
          </a:p>
        </p:txBody>
      </p:sp>
      <p:sp>
        <p:nvSpPr>
          <p:cNvPr id="20" name="Rectangle 1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Rectangle 2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2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Rectangle 2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lnSpc>
                <a:spcPct val="200000"/>
              </a:lnSpc>
              <a:spcBef>
                <a:spcPct val="105000"/>
              </a:spcBef>
              <a:defRPr/>
            </a:pPr>
            <a:r>
              <a:rPr lang="en-US" dirty="0" smtClean="0">
                <a:latin typeface="Calibri" pitchFamily="34" charset="0"/>
                <a:cs typeface="Calibri" pitchFamily="34" charset="0"/>
              </a:rPr>
              <a:t>We should not only focus on </a:t>
            </a:r>
            <a:r>
              <a:rPr lang="en-US" u="sng" dirty="0" err="1" smtClean="0">
                <a:latin typeface="Calibri" pitchFamily="34" charset="0"/>
                <a:cs typeface="Calibri" pitchFamily="34" charset="0"/>
              </a:rPr>
              <a:t>Halal</a:t>
            </a:r>
            <a:r>
              <a:rPr lang="en-US" u="sng" dirty="0" smtClean="0">
                <a:latin typeface="Calibri" pitchFamily="34" charset="0"/>
                <a:cs typeface="Calibri" pitchFamily="34" charset="0"/>
              </a:rPr>
              <a:t> food by avoiding </a:t>
            </a:r>
            <a:r>
              <a:rPr lang="en-US" u="sng" dirty="0" err="1" smtClean="0">
                <a:latin typeface="Calibri" pitchFamily="34" charset="0"/>
                <a:cs typeface="Calibri" pitchFamily="34" charset="0"/>
              </a:rPr>
              <a:t>Haram</a:t>
            </a:r>
            <a:r>
              <a:rPr lang="en-US" u="sng" dirty="0" smtClean="0">
                <a:latin typeface="Calibri" pitchFamily="34" charset="0"/>
                <a:cs typeface="Calibri" pitchFamily="34" charset="0"/>
              </a:rPr>
              <a:t> food </a:t>
            </a:r>
            <a:r>
              <a:rPr lang="en-US" dirty="0" smtClean="0">
                <a:latin typeface="Calibri" pitchFamily="34" charset="0"/>
                <a:cs typeface="Calibri" pitchFamily="34" charset="0"/>
              </a:rPr>
              <a:t>but we must also focus on good food as well.</a:t>
            </a:r>
            <a:endParaRPr lang="en-US" dirty="0">
              <a:latin typeface="Calibri" pitchFamily="34" charset="0"/>
              <a:cs typeface="Calibri" pitchFamily="34" charset="0"/>
            </a:endParaRPr>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9" name="Title 1"/>
          <p:cNvSpPr>
            <a:spLocks noGrp="1"/>
          </p:cNvSpPr>
          <p:nvPr>
            <p:ph type="title"/>
          </p:nvPr>
        </p:nvSpPr>
        <p:spPr>
          <a:xfrm>
            <a:off x="457200" y="142852"/>
            <a:ext cx="8229600" cy="720000"/>
          </a:xfrm>
        </p:spPr>
        <p:txBody>
          <a:bodyPr>
            <a:normAutofit fontScale="90000"/>
          </a:bodyPr>
          <a:lstStyle/>
          <a:p>
            <a:pPr algn="l">
              <a:defRPr/>
            </a:pPr>
            <a:r>
              <a:rPr lang="en-US" dirty="0" smtClean="0">
                <a:latin typeface="Calibri" pitchFamily="34" charset="0"/>
                <a:cs typeface="Calibri" pitchFamily="34" charset="0"/>
              </a:rPr>
              <a:t>What is the message</a:t>
            </a:r>
            <a:endParaRPr lang="en-US" dirty="0">
              <a:latin typeface="Calibri" pitchFamily="34" charset="0"/>
              <a:cs typeface="Calibri" pitchFamily="34" charset="0"/>
            </a:endParaRPr>
          </a:p>
        </p:txBody>
      </p:sp>
      <p:sp>
        <p:nvSpPr>
          <p:cNvPr id="20" name="Rectangle 1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Rectangle 2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2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Rectangle 2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lnSpc>
                <a:spcPct val="200000"/>
              </a:lnSpc>
              <a:spcBef>
                <a:spcPct val="105000"/>
              </a:spcBef>
              <a:defRPr/>
            </a:pPr>
            <a:r>
              <a:rPr lang="en-US" dirty="0" smtClean="0">
                <a:latin typeface="Calibri" pitchFamily="34" charset="0"/>
                <a:cs typeface="Calibri" pitchFamily="34" charset="0"/>
              </a:rPr>
              <a:t>With GM Foods there  is no scientific evidence yet that they are harmful to human health.</a:t>
            </a:r>
            <a:endParaRPr lang="en-US" dirty="0">
              <a:latin typeface="Calibri" pitchFamily="34" charset="0"/>
              <a:cs typeface="Calibri" pitchFamily="34" charset="0"/>
            </a:endParaRPr>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9" name="Title 1"/>
          <p:cNvSpPr>
            <a:spLocks noGrp="1"/>
          </p:cNvSpPr>
          <p:nvPr>
            <p:ph type="title"/>
          </p:nvPr>
        </p:nvSpPr>
        <p:spPr>
          <a:xfrm>
            <a:off x="457200" y="142852"/>
            <a:ext cx="8229600" cy="720000"/>
          </a:xfrm>
        </p:spPr>
        <p:txBody>
          <a:bodyPr>
            <a:noAutofit/>
          </a:bodyPr>
          <a:lstStyle/>
          <a:p>
            <a:pPr algn="l">
              <a:defRPr/>
            </a:pPr>
            <a:r>
              <a:rPr lang="en-US" sz="3200" dirty="0" smtClean="0">
                <a:latin typeface="Calibri" pitchFamily="34" charset="0"/>
                <a:cs typeface="Calibri" pitchFamily="34" charset="0"/>
              </a:rPr>
              <a:t>Is GMOS harmful (i.e. make food not healthy)</a:t>
            </a:r>
            <a:endParaRPr lang="en-US" sz="3200" dirty="0">
              <a:latin typeface="Calibri" pitchFamily="34" charset="0"/>
              <a:cs typeface="Calibri" pitchFamily="34" charset="0"/>
            </a:endParaRPr>
          </a:p>
        </p:txBody>
      </p:sp>
      <p:sp>
        <p:nvSpPr>
          <p:cNvPr id="20" name="Rectangle 1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Rectangle 2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2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Rectangle 2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just">
              <a:lnSpc>
                <a:spcPct val="200000"/>
              </a:lnSpc>
              <a:spcBef>
                <a:spcPct val="105000"/>
              </a:spcBef>
              <a:defRPr/>
            </a:pPr>
            <a:r>
              <a:rPr lang="en-US" dirty="0" smtClean="0">
                <a:latin typeface="Calibri" pitchFamily="34" charset="0"/>
                <a:cs typeface="Calibri" pitchFamily="34" charset="0"/>
              </a:rPr>
              <a:t> For Muslim consumer, the issue with GMOs, however, not only with its safety but with the sources of their DNA material (</a:t>
            </a:r>
            <a:r>
              <a:rPr lang="en-US" dirty="0" err="1" smtClean="0">
                <a:latin typeface="Calibri" pitchFamily="34" charset="0"/>
                <a:cs typeface="Calibri" pitchFamily="34" charset="0"/>
              </a:rPr>
              <a:t>Haram</a:t>
            </a:r>
            <a:r>
              <a:rPr lang="en-US" dirty="0" smtClean="0">
                <a:latin typeface="Calibri" pitchFamily="34" charset="0"/>
                <a:cs typeface="Calibri" pitchFamily="34" charset="0"/>
              </a:rPr>
              <a:t> or </a:t>
            </a:r>
            <a:r>
              <a:rPr lang="en-US" dirty="0" err="1" smtClean="0">
                <a:latin typeface="Calibri" pitchFamily="34" charset="0"/>
                <a:cs typeface="Calibri" pitchFamily="34" charset="0"/>
              </a:rPr>
              <a:t>Halal</a:t>
            </a:r>
            <a:r>
              <a:rPr lang="en-US" dirty="0" smtClean="0">
                <a:latin typeface="Calibri" pitchFamily="34" charset="0"/>
                <a:cs typeface="Calibri" pitchFamily="34" charset="0"/>
              </a:rPr>
              <a:t>). </a:t>
            </a:r>
          </a:p>
          <a:p>
            <a:pPr algn="just">
              <a:lnSpc>
                <a:spcPct val="200000"/>
              </a:lnSpc>
              <a:spcBef>
                <a:spcPct val="105000"/>
              </a:spcBef>
              <a:defRPr/>
            </a:pPr>
            <a:r>
              <a:rPr lang="en-US" dirty="0" smtClean="0">
                <a:latin typeface="Calibri" pitchFamily="34" charset="0"/>
                <a:cs typeface="Calibri" pitchFamily="34" charset="0"/>
              </a:rPr>
              <a:t>And from this point Muslim require the labeling on all of the GMOs products.</a:t>
            </a:r>
          </a:p>
          <a:p>
            <a:pPr algn="just">
              <a:lnSpc>
                <a:spcPct val="200000"/>
              </a:lnSpc>
              <a:spcBef>
                <a:spcPct val="105000"/>
              </a:spcBef>
              <a:defRPr/>
            </a:pPr>
            <a:endParaRPr lang="en-US" dirty="0">
              <a:latin typeface="Calibri" pitchFamily="34" charset="0"/>
              <a:cs typeface="Calibri" pitchFamily="34" charset="0"/>
            </a:endParaRPr>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9" name="Title 1"/>
          <p:cNvSpPr>
            <a:spLocks noGrp="1"/>
          </p:cNvSpPr>
          <p:nvPr>
            <p:ph type="title"/>
          </p:nvPr>
        </p:nvSpPr>
        <p:spPr>
          <a:xfrm>
            <a:off x="457200" y="142852"/>
            <a:ext cx="8229600" cy="720000"/>
          </a:xfrm>
        </p:spPr>
        <p:txBody>
          <a:bodyPr>
            <a:noAutofit/>
          </a:bodyPr>
          <a:lstStyle/>
          <a:p>
            <a:pPr algn="l">
              <a:defRPr/>
            </a:pPr>
            <a:r>
              <a:rPr lang="en-US" sz="3200" dirty="0" smtClean="0">
                <a:latin typeface="Calibri" pitchFamily="34" charset="0"/>
                <a:cs typeface="Calibri" pitchFamily="34" charset="0"/>
              </a:rPr>
              <a:t>Where is the concern</a:t>
            </a:r>
            <a:endParaRPr lang="en-US" sz="3200" dirty="0">
              <a:latin typeface="Calibri" pitchFamily="34" charset="0"/>
              <a:cs typeface="Calibri" pitchFamily="34" charset="0"/>
            </a:endParaRPr>
          </a:p>
        </p:txBody>
      </p:sp>
      <p:sp>
        <p:nvSpPr>
          <p:cNvPr id="20" name="Rectangle 1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Rectangle 2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2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Rectangle 2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lnSpc>
                <a:spcPct val="200000"/>
              </a:lnSpc>
              <a:defRPr/>
            </a:pPr>
            <a:r>
              <a:rPr lang="en-US" dirty="0" smtClean="0">
                <a:latin typeface="Calibri" pitchFamily="34" charset="0"/>
                <a:cs typeface="Calibri" pitchFamily="34" charset="0"/>
              </a:rPr>
              <a:t>GMOs foods remain unlabeled in supermarkets, making it nearly impossible to determine intact mother nature products from </a:t>
            </a:r>
            <a:r>
              <a:rPr lang="en-US" u="sng" dirty="0" smtClean="0">
                <a:latin typeface="Calibri" pitchFamily="34" charset="0"/>
                <a:cs typeface="Calibri" pitchFamily="34" charset="0"/>
              </a:rPr>
              <a:t>the scientific man-made origins of our food.</a:t>
            </a:r>
            <a:endParaRPr lang="en-US" u="sng" dirty="0">
              <a:latin typeface="Calibri" pitchFamily="34" charset="0"/>
              <a:cs typeface="Calibri" pitchFamily="34" charset="0"/>
            </a:endParaRPr>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9" name="Title 1"/>
          <p:cNvSpPr>
            <a:spLocks noGrp="1"/>
          </p:cNvSpPr>
          <p:nvPr>
            <p:ph type="title"/>
          </p:nvPr>
        </p:nvSpPr>
        <p:spPr>
          <a:xfrm>
            <a:off x="457200" y="142852"/>
            <a:ext cx="8229600" cy="720000"/>
          </a:xfrm>
        </p:spPr>
        <p:txBody>
          <a:bodyPr>
            <a:noAutofit/>
          </a:bodyPr>
          <a:lstStyle/>
          <a:p>
            <a:pPr algn="l">
              <a:defRPr/>
            </a:pPr>
            <a:r>
              <a:rPr lang="en-US" sz="3200" dirty="0" smtClean="0">
                <a:latin typeface="Calibri" pitchFamily="34" charset="0"/>
                <a:cs typeface="Calibri" pitchFamily="34" charset="0"/>
              </a:rPr>
              <a:t>Labeling GMOS is important</a:t>
            </a:r>
            <a:endParaRPr lang="en-US" sz="3200" dirty="0">
              <a:latin typeface="Calibri" pitchFamily="34" charset="0"/>
              <a:cs typeface="Calibri" pitchFamily="34" charset="0"/>
            </a:endParaRPr>
          </a:p>
        </p:txBody>
      </p:sp>
      <p:sp>
        <p:nvSpPr>
          <p:cNvPr id="20" name="Rectangle 1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Rectangle 2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2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Rectangle 2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lnSpc>
                <a:spcPct val="200000"/>
              </a:lnSpc>
              <a:defRPr/>
            </a:pPr>
            <a:r>
              <a:rPr lang="en-US" dirty="0" smtClean="0">
                <a:latin typeface="Calibri" pitchFamily="34" charset="0"/>
                <a:cs typeface="Calibri" pitchFamily="34" charset="0"/>
              </a:rPr>
              <a:t>GMOs are something new for Muslim theologians &amp; scholars to consider, especially when it relates to food products. </a:t>
            </a:r>
            <a:endParaRPr lang="en-US" dirty="0">
              <a:latin typeface="Calibri" pitchFamily="34" charset="0"/>
              <a:cs typeface="Calibri" pitchFamily="34" charset="0"/>
            </a:endParaRPr>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9" name="Title 1"/>
          <p:cNvSpPr>
            <a:spLocks noGrp="1"/>
          </p:cNvSpPr>
          <p:nvPr>
            <p:ph type="title"/>
          </p:nvPr>
        </p:nvSpPr>
        <p:spPr>
          <a:xfrm>
            <a:off x="457200" y="142852"/>
            <a:ext cx="8229600" cy="720000"/>
          </a:xfrm>
        </p:spPr>
        <p:txBody>
          <a:bodyPr>
            <a:noAutofit/>
          </a:bodyPr>
          <a:lstStyle/>
          <a:p>
            <a:pPr algn="l">
              <a:defRPr/>
            </a:pPr>
            <a:r>
              <a:rPr lang="en-US" sz="3200" dirty="0" smtClean="0">
                <a:latin typeface="Calibri" pitchFamily="34" charset="0"/>
                <a:cs typeface="Calibri" pitchFamily="34" charset="0"/>
              </a:rPr>
              <a:t>Something New to Consider</a:t>
            </a:r>
            <a:endParaRPr lang="en-US" sz="3200" dirty="0">
              <a:latin typeface="Calibri" pitchFamily="34" charset="0"/>
              <a:cs typeface="Calibri" pitchFamily="34" charset="0"/>
            </a:endParaRPr>
          </a:p>
        </p:txBody>
      </p:sp>
      <p:sp>
        <p:nvSpPr>
          <p:cNvPr id="20" name="Rectangle 1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Rectangle 2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2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Rectangle 2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lnSpc>
                <a:spcPct val="200000"/>
              </a:lnSpc>
              <a:spcBef>
                <a:spcPts val="600"/>
              </a:spcBef>
              <a:defRPr/>
            </a:pPr>
            <a:r>
              <a:rPr lang="en-US" dirty="0" smtClean="0">
                <a:latin typeface="Calibri" pitchFamily="34" charset="0"/>
                <a:cs typeface="Calibri" pitchFamily="34" charset="0"/>
              </a:rPr>
              <a:t>To determine whether GMO products are </a:t>
            </a:r>
            <a:r>
              <a:rPr lang="en-US" dirty="0" err="1" smtClean="0">
                <a:latin typeface="Calibri" pitchFamily="34" charset="0"/>
                <a:cs typeface="Calibri" pitchFamily="34" charset="0"/>
              </a:rPr>
              <a:t>Halal</a:t>
            </a:r>
            <a:r>
              <a:rPr lang="en-US" dirty="0" smtClean="0">
                <a:latin typeface="Calibri" pitchFamily="34" charset="0"/>
                <a:cs typeface="Calibri" pitchFamily="34" charset="0"/>
              </a:rPr>
              <a:t> or not, one has to go to the principles of </a:t>
            </a:r>
            <a:r>
              <a:rPr lang="en-US" dirty="0" err="1" smtClean="0">
                <a:latin typeface="Calibri" pitchFamily="34" charset="0"/>
                <a:cs typeface="Calibri" pitchFamily="34" charset="0"/>
              </a:rPr>
              <a:t>Halal</a:t>
            </a:r>
            <a:r>
              <a:rPr lang="en-US" dirty="0" smtClean="0">
                <a:latin typeface="Calibri" pitchFamily="34" charset="0"/>
                <a:cs typeface="Calibri" pitchFamily="34" charset="0"/>
              </a:rPr>
              <a:t> (lawful) and </a:t>
            </a:r>
            <a:r>
              <a:rPr lang="en-US" dirty="0" err="1" smtClean="0">
                <a:latin typeface="Calibri" pitchFamily="34" charset="0"/>
                <a:cs typeface="Calibri" pitchFamily="34" charset="0"/>
              </a:rPr>
              <a:t>Haram</a:t>
            </a:r>
            <a:r>
              <a:rPr lang="en-US" dirty="0" smtClean="0">
                <a:latin typeface="Calibri" pitchFamily="34" charset="0"/>
                <a:cs typeface="Calibri" pitchFamily="34" charset="0"/>
              </a:rPr>
              <a:t> (forbidden) in Islam, as guided by the Quran and the </a:t>
            </a:r>
            <a:r>
              <a:rPr lang="en-US" dirty="0" err="1" smtClean="0">
                <a:latin typeface="Calibri" pitchFamily="34" charset="0"/>
                <a:cs typeface="Calibri" pitchFamily="34" charset="0"/>
              </a:rPr>
              <a:t>Hadith</a:t>
            </a:r>
            <a:r>
              <a:rPr lang="en-US" dirty="0" smtClean="0">
                <a:latin typeface="Calibri" pitchFamily="34" charset="0"/>
                <a:cs typeface="Calibri" pitchFamily="34" charset="0"/>
              </a:rPr>
              <a:t>, while observing the following principles:</a:t>
            </a:r>
            <a:endParaRPr lang="en-US" dirty="0">
              <a:latin typeface="Calibri" pitchFamily="34" charset="0"/>
              <a:cs typeface="Calibri" pitchFamily="34" charset="0"/>
            </a:endParaRPr>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9" name="Title 1"/>
          <p:cNvSpPr>
            <a:spLocks noGrp="1"/>
          </p:cNvSpPr>
          <p:nvPr>
            <p:ph type="title"/>
          </p:nvPr>
        </p:nvSpPr>
        <p:spPr>
          <a:xfrm>
            <a:off x="457200" y="142852"/>
            <a:ext cx="8229600" cy="720000"/>
          </a:xfrm>
        </p:spPr>
        <p:txBody>
          <a:bodyPr>
            <a:noAutofit/>
          </a:bodyPr>
          <a:lstStyle/>
          <a:p>
            <a:pPr algn="l">
              <a:defRPr/>
            </a:pPr>
            <a:r>
              <a:rPr lang="en-US" sz="3200" dirty="0" err="1" smtClean="0">
                <a:latin typeface="Calibri" pitchFamily="34" charset="0"/>
                <a:cs typeface="Calibri" pitchFamily="34" charset="0"/>
              </a:rPr>
              <a:t>Halal</a:t>
            </a:r>
            <a:r>
              <a:rPr lang="en-US" sz="3200" dirty="0" smtClean="0">
                <a:latin typeface="Calibri" pitchFamily="34" charset="0"/>
                <a:cs typeface="Calibri" pitchFamily="34" charset="0"/>
              </a:rPr>
              <a:t> &amp; </a:t>
            </a:r>
            <a:r>
              <a:rPr lang="en-US" sz="3200" dirty="0" err="1" smtClean="0">
                <a:latin typeface="Calibri" pitchFamily="34" charset="0"/>
                <a:cs typeface="Calibri" pitchFamily="34" charset="0"/>
              </a:rPr>
              <a:t>Haram</a:t>
            </a:r>
            <a:r>
              <a:rPr lang="en-US" sz="3200" dirty="0" smtClean="0">
                <a:latin typeface="Calibri" pitchFamily="34" charset="0"/>
                <a:cs typeface="Calibri" pitchFamily="34" charset="0"/>
              </a:rPr>
              <a:t> In Islam</a:t>
            </a:r>
            <a:endParaRPr lang="en-US" sz="3200" dirty="0">
              <a:latin typeface="Calibri" pitchFamily="34" charset="0"/>
              <a:cs typeface="Calibri" pitchFamily="34" charset="0"/>
            </a:endParaRPr>
          </a:p>
        </p:txBody>
      </p:sp>
      <p:sp>
        <p:nvSpPr>
          <p:cNvPr id="20" name="Rectangle 1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Rectangle 2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2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Rectangle 2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53760"/>
            <a:ext cx="7772400" cy="3204000"/>
          </a:xfrm>
        </p:spPr>
        <p:txBody>
          <a:bodyPr>
            <a:normAutofit fontScale="90000"/>
          </a:bodyPr>
          <a:lstStyle/>
          <a:p>
            <a:r>
              <a:rPr lang="en-IN" sz="1800" dirty="0" smtClean="0"/>
              <a:t>" </a:t>
            </a:r>
            <a:r>
              <a:rPr lang="en-IN" sz="1800" i="1" dirty="0" smtClean="0"/>
              <a:t>In The Name of Allah</a:t>
            </a:r>
            <a:r>
              <a:rPr lang="en-IN" sz="1800" dirty="0" smtClean="0"/>
              <a:t>, The Most Beneficent, The Most Merciful"</a:t>
            </a:r>
            <a:r>
              <a:rPr lang="en-IN" dirty="0" smtClean="0"/>
              <a:t> </a:t>
            </a:r>
            <a:br>
              <a:rPr lang="en-IN" dirty="0" smtClean="0"/>
            </a:br>
            <a:r>
              <a:rPr lang="en-US" dirty="0" smtClean="0">
                <a:latin typeface="Century Gothic" pitchFamily="34" charset="0"/>
              </a:rPr>
              <a:t/>
            </a:r>
            <a:br>
              <a:rPr lang="en-US" dirty="0" smtClean="0">
                <a:latin typeface="Century Gothic" pitchFamily="34" charset="0"/>
              </a:rPr>
            </a:br>
            <a:r>
              <a:rPr lang="en-US" altLang="en-US" dirty="0" smtClean="0">
                <a:latin typeface="Century Gothic" pitchFamily="34" charset="0"/>
                <a:ea typeface="MS PGothic" pitchFamily="34" charset="-128"/>
                <a:cs typeface="Calibri" pitchFamily="34" charset="0"/>
              </a:rPr>
              <a:t>Islam and genetically modified foods (GMOs)</a:t>
            </a:r>
            <a:br>
              <a:rPr lang="en-US" altLang="en-US" dirty="0" smtClean="0">
                <a:latin typeface="Century Gothic" pitchFamily="34" charset="0"/>
                <a:ea typeface="MS PGothic" pitchFamily="34" charset="-128"/>
                <a:cs typeface="Calibri" pitchFamily="34" charset="0"/>
              </a:rPr>
            </a:br>
            <a:r>
              <a:rPr lang="en-US" altLang="en-US" dirty="0" smtClean="0">
                <a:latin typeface="Century Gothic" pitchFamily="34" charset="0"/>
                <a:ea typeface="MS PGothic" pitchFamily="34" charset="-128"/>
                <a:cs typeface="Calibri" pitchFamily="34" charset="0"/>
              </a:rPr>
              <a:t/>
            </a:r>
            <a:br>
              <a:rPr lang="en-US" altLang="en-US" dirty="0" smtClean="0">
                <a:latin typeface="Century Gothic" pitchFamily="34" charset="0"/>
                <a:ea typeface="MS PGothic" pitchFamily="34" charset="-128"/>
                <a:cs typeface="Calibri" pitchFamily="34" charset="0"/>
              </a:rPr>
            </a:br>
            <a:r>
              <a:rPr lang="en-US" altLang="en-US" sz="2700" dirty="0" smtClean="0">
                <a:latin typeface="Century Gothic" pitchFamily="34" charset="0"/>
                <a:ea typeface="MS PGothic" pitchFamily="34" charset="-128"/>
                <a:cs typeface="Calibri" pitchFamily="34" charset="0"/>
              </a:rPr>
              <a:t>By: Dr. Hani M. Al-</a:t>
            </a:r>
            <a:r>
              <a:rPr lang="en-US" altLang="en-US" sz="2700" dirty="0" err="1" smtClean="0">
                <a:latin typeface="Century Gothic" pitchFamily="34" charset="0"/>
                <a:ea typeface="MS PGothic" pitchFamily="34" charset="-128"/>
                <a:cs typeface="Calibri" pitchFamily="34" charset="0"/>
              </a:rPr>
              <a:t>Mazeedi</a:t>
            </a:r>
            <a:endParaRPr lang="en-IN" dirty="0">
              <a:latin typeface="Century Gothic" pitchFamily="34" charset="0"/>
            </a:endParaRP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457200" y="1947872"/>
            <a:ext cx="8305800" cy="2909888"/>
          </a:xfrm>
          <a:prstGeom prst="rect">
            <a:avLst/>
          </a:prstGeom>
          <a:solidFill>
            <a:srgbClr val="00B050"/>
          </a:solidFill>
          <a:ln>
            <a:headEnd/>
            <a:tailEnd/>
          </a:ln>
        </p:spPr>
        <p:style>
          <a:lnRef idx="1">
            <a:schemeClr val="accent5"/>
          </a:lnRef>
          <a:fillRef idx="3">
            <a:schemeClr val="accent5"/>
          </a:fillRef>
          <a:effectRef idx="2">
            <a:schemeClr val="accent5"/>
          </a:effectRef>
          <a:fontRef idx="minor">
            <a:schemeClr val="lt1"/>
          </a:fontRef>
        </p:style>
        <p:txBody>
          <a:bodyPr>
            <a:spAutoFit/>
          </a:bodyPr>
          <a:lstStyle/>
          <a:p>
            <a:pPr marL="342900" indent="-342900" algn="just">
              <a:lnSpc>
                <a:spcPct val="200000"/>
              </a:lnSpc>
              <a:buFontTx/>
              <a:buAutoNum type="arabicPeriod"/>
              <a:defRPr/>
            </a:pPr>
            <a:r>
              <a:rPr lang="en-US" sz="3200" b="0" dirty="0">
                <a:solidFill>
                  <a:schemeClr val="bg1"/>
                </a:solidFill>
                <a:latin typeface="Calibri" pitchFamily="34" charset="0"/>
                <a:cs typeface="Calibri" pitchFamily="34" charset="0"/>
              </a:rPr>
              <a:t> Does not contain any part or </a:t>
            </a:r>
            <a:r>
              <a:rPr lang="en-US" sz="3200" b="0" u="sng" dirty="0">
                <a:solidFill>
                  <a:schemeClr val="bg1"/>
                </a:solidFill>
                <a:latin typeface="Calibri" pitchFamily="34" charset="0"/>
                <a:cs typeface="Calibri" pitchFamily="34" charset="0"/>
              </a:rPr>
              <a:t>product of animal origin  </a:t>
            </a:r>
            <a:r>
              <a:rPr lang="en-US" sz="3200" b="0" dirty="0">
                <a:solidFill>
                  <a:schemeClr val="bg1"/>
                </a:solidFill>
                <a:latin typeface="Calibri" pitchFamily="34" charset="0"/>
                <a:cs typeface="Calibri" pitchFamily="34" charset="0"/>
              </a:rPr>
              <a:t>of </a:t>
            </a:r>
            <a:r>
              <a:rPr lang="en-US" sz="3200" b="0" u="sng" dirty="0">
                <a:solidFill>
                  <a:schemeClr val="bg1"/>
                </a:solidFill>
                <a:latin typeface="Calibri" pitchFamily="34" charset="0"/>
                <a:cs typeface="Calibri" pitchFamily="34" charset="0"/>
              </a:rPr>
              <a:t>uneaten</a:t>
            </a:r>
            <a:r>
              <a:rPr lang="en-US" sz="3200" b="0" dirty="0">
                <a:solidFill>
                  <a:schemeClr val="bg1"/>
                </a:solidFill>
                <a:latin typeface="Calibri" pitchFamily="34" charset="0"/>
                <a:cs typeface="Calibri" pitchFamily="34" charset="0"/>
              </a:rPr>
              <a:t> meat (meats that Islam forbid to eat).</a:t>
            </a:r>
          </a:p>
        </p:txBody>
      </p:sp>
      <p:sp>
        <p:nvSpPr>
          <p:cNvPr id="5" name="Rectangle 4"/>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381000" y="1231900"/>
            <a:ext cx="8534400" cy="3894138"/>
          </a:xfrm>
          <a:prstGeom prst="rect">
            <a:avLst/>
          </a:prstGeom>
          <a:solidFill>
            <a:srgbClr val="00B050"/>
          </a:solidFill>
          <a:ln>
            <a:headEnd/>
            <a:tailEnd/>
          </a:ln>
        </p:spPr>
        <p:style>
          <a:lnRef idx="1">
            <a:schemeClr val="accent5"/>
          </a:lnRef>
          <a:fillRef idx="3">
            <a:schemeClr val="accent5"/>
          </a:fillRef>
          <a:effectRef idx="2">
            <a:schemeClr val="accent5"/>
          </a:effectRef>
          <a:fontRef idx="minor">
            <a:schemeClr val="lt1"/>
          </a:fontRef>
        </p:style>
        <p:txBody>
          <a:bodyPr>
            <a:spAutoFit/>
          </a:bodyPr>
          <a:lstStyle/>
          <a:p>
            <a:pPr marL="342900" indent="-342900" algn="just">
              <a:lnSpc>
                <a:spcPct val="200000"/>
              </a:lnSpc>
              <a:defRPr/>
            </a:pPr>
            <a:r>
              <a:rPr lang="en-US" sz="3200" b="0" dirty="0">
                <a:solidFill>
                  <a:schemeClr val="bg1"/>
                </a:solidFill>
                <a:latin typeface="Calibri" pitchFamily="34" charset="0"/>
                <a:cs typeface="Calibri" pitchFamily="34" charset="0"/>
              </a:rPr>
              <a:t>2. Does not contain any part or </a:t>
            </a:r>
            <a:r>
              <a:rPr lang="en-US" sz="3200" b="0" u="sng" dirty="0">
                <a:solidFill>
                  <a:schemeClr val="bg1"/>
                </a:solidFill>
                <a:latin typeface="Calibri" pitchFamily="34" charset="0"/>
                <a:cs typeface="Calibri" pitchFamily="34" charset="0"/>
              </a:rPr>
              <a:t>product of animal origin </a:t>
            </a:r>
            <a:r>
              <a:rPr lang="en-US" sz="3200" b="0" dirty="0">
                <a:solidFill>
                  <a:schemeClr val="bg1"/>
                </a:solidFill>
                <a:latin typeface="Calibri" pitchFamily="34" charset="0"/>
                <a:cs typeface="Calibri" pitchFamily="34" charset="0"/>
              </a:rPr>
              <a:t>of </a:t>
            </a:r>
            <a:r>
              <a:rPr lang="en-US" sz="3200" b="0" u="sng" dirty="0">
                <a:solidFill>
                  <a:schemeClr val="bg1"/>
                </a:solidFill>
                <a:latin typeface="Calibri" pitchFamily="34" charset="0"/>
                <a:cs typeface="Calibri" pitchFamily="34" charset="0"/>
              </a:rPr>
              <a:t>eaten</a:t>
            </a:r>
            <a:r>
              <a:rPr lang="en-US" sz="3200" b="0" dirty="0">
                <a:solidFill>
                  <a:schemeClr val="bg1"/>
                </a:solidFill>
                <a:latin typeface="Calibri" pitchFamily="34" charset="0"/>
                <a:cs typeface="Calibri" pitchFamily="34" charset="0"/>
              </a:rPr>
              <a:t> meat (meats that Islam Allow to eat) that are not slaughtered according to the requirements of Islamic law. </a:t>
            </a:r>
          </a:p>
        </p:txBody>
      </p:sp>
      <p:sp>
        <p:nvSpPr>
          <p:cNvPr id="5" name="Rectangle 4"/>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152400" y="2147892"/>
            <a:ext cx="8763000" cy="1924050"/>
          </a:xfrm>
          <a:prstGeom prst="rect">
            <a:avLst/>
          </a:prstGeom>
          <a:solidFill>
            <a:srgbClr val="00B050"/>
          </a:solidFill>
          <a:ln>
            <a:headEnd/>
            <a:tailEnd/>
          </a:ln>
        </p:spPr>
        <p:style>
          <a:lnRef idx="1">
            <a:schemeClr val="accent5"/>
          </a:lnRef>
          <a:fillRef idx="3">
            <a:schemeClr val="accent5"/>
          </a:fillRef>
          <a:effectRef idx="2">
            <a:schemeClr val="accent5"/>
          </a:effectRef>
          <a:fontRef idx="minor">
            <a:schemeClr val="lt1"/>
          </a:fontRef>
        </p:style>
        <p:txBody>
          <a:bodyPr>
            <a:spAutoFit/>
          </a:bodyPr>
          <a:lstStyle/>
          <a:p>
            <a:pPr marL="342900" indent="-342900" algn="just">
              <a:lnSpc>
                <a:spcPct val="200000"/>
              </a:lnSpc>
              <a:defRPr/>
            </a:pPr>
            <a:r>
              <a:rPr lang="en-US" sz="3200" b="0" dirty="0">
                <a:solidFill>
                  <a:schemeClr val="bg1"/>
                </a:solidFill>
                <a:latin typeface="Calibri" pitchFamily="34" charset="0"/>
                <a:cs typeface="Calibri" pitchFamily="34" charset="0"/>
              </a:rPr>
              <a:t>3) Does not contain a component by definition of Islam is unclean (Najis ).</a:t>
            </a:r>
          </a:p>
        </p:txBody>
      </p:sp>
      <p:sp>
        <p:nvSpPr>
          <p:cNvPr id="6" name="Rectangle 5"/>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28600" y="1804997"/>
            <a:ext cx="8763000" cy="2909887"/>
          </a:xfrm>
          <a:prstGeom prst="rect">
            <a:avLst/>
          </a:prstGeom>
          <a:solidFill>
            <a:srgbClr val="00B050"/>
          </a:solidFill>
          <a:ln>
            <a:headEnd/>
            <a:tailEnd/>
          </a:ln>
        </p:spPr>
        <p:style>
          <a:lnRef idx="1">
            <a:schemeClr val="accent5"/>
          </a:lnRef>
          <a:fillRef idx="3">
            <a:schemeClr val="accent5"/>
          </a:fillRef>
          <a:effectRef idx="2">
            <a:schemeClr val="accent5"/>
          </a:effectRef>
          <a:fontRef idx="minor">
            <a:schemeClr val="lt1"/>
          </a:fontRef>
        </p:style>
        <p:txBody>
          <a:bodyPr>
            <a:spAutoFit/>
          </a:bodyPr>
          <a:lstStyle/>
          <a:p>
            <a:pPr marL="342900" indent="-342900" algn="just">
              <a:lnSpc>
                <a:spcPct val="200000"/>
              </a:lnSpc>
              <a:defRPr/>
            </a:pPr>
            <a:r>
              <a:rPr lang="en-US" sz="3200" b="0" dirty="0">
                <a:solidFill>
                  <a:schemeClr val="bg1"/>
                </a:solidFill>
                <a:latin typeface="Calibri" pitchFamily="34" charset="0"/>
                <a:cs typeface="Calibri" pitchFamily="34" charset="0"/>
              </a:rPr>
              <a:t>4) Is safe and not harmful.</a:t>
            </a:r>
          </a:p>
          <a:p>
            <a:pPr marL="342900" indent="-342900" algn="just">
              <a:lnSpc>
                <a:spcPct val="200000"/>
              </a:lnSpc>
              <a:defRPr/>
            </a:pPr>
            <a:r>
              <a:rPr lang="en-US" sz="3200" b="0" dirty="0">
                <a:solidFill>
                  <a:schemeClr val="bg1"/>
                </a:solidFill>
                <a:latin typeface="Calibri" pitchFamily="34" charset="0"/>
                <a:cs typeface="Calibri" pitchFamily="34" charset="0"/>
              </a:rPr>
              <a:t>5) Not produced by tools or equipment contaminated by unclean  materials(Najis).</a:t>
            </a:r>
          </a:p>
        </p:txBody>
      </p:sp>
      <p:sp>
        <p:nvSpPr>
          <p:cNvPr id="6" name="Rectangle 5"/>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357158" y="2214554"/>
            <a:ext cx="8382000" cy="1924050"/>
          </a:xfrm>
          <a:prstGeom prst="rect">
            <a:avLst/>
          </a:prstGeom>
          <a:solidFill>
            <a:srgbClr val="00B050"/>
          </a:solidFill>
          <a:ln>
            <a:headEnd/>
            <a:tailEnd/>
          </a:ln>
        </p:spPr>
        <p:style>
          <a:lnRef idx="1">
            <a:schemeClr val="accent5"/>
          </a:lnRef>
          <a:fillRef idx="3">
            <a:schemeClr val="accent5"/>
          </a:fillRef>
          <a:effectRef idx="2">
            <a:schemeClr val="accent5"/>
          </a:effectRef>
          <a:fontRef idx="minor">
            <a:schemeClr val="lt1"/>
          </a:fontRef>
        </p:style>
        <p:txBody>
          <a:bodyPr>
            <a:spAutoFit/>
          </a:bodyPr>
          <a:lstStyle/>
          <a:p>
            <a:pPr marL="342900" indent="-342900" algn="just">
              <a:lnSpc>
                <a:spcPct val="200000"/>
              </a:lnSpc>
              <a:defRPr/>
            </a:pPr>
            <a:r>
              <a:rPr lang="en-US" sz="3200" b="0" dirty="0">
                <a:solidFill>
                  <a:schemeClr val="bg1"/>
                </a:solidFill>
                <a:latin typeface="Calibri" pitchFamily="34" charset="0"/>
                <a:cs typeface="Calibri" pitchFamily="34" charset="0"/>
              </a:rPr>
              <a:t>6) The raw ingredients of the product does not contain derivatives of human being.</a:t>
            </a:r>
          </a:p>
        </p:txBody>
      </p:sp>
      <p:sp>
        <p:nvSpPr>
          <p:cNvPr id="6" name="Rectangle 5"/>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5"/>
          <p:cNvSpPr txBox="1">
            <a:spLocks noChangeArrowheads="1"/>
          </p:cNvSpPr>
          <p:nvPr/>
        </p:nvSpPr>
        <p:spPr bwMode="auto">
          <a:xfrm>
            <a:off x="381000" y="1211263"/>
            <a:ext cx="8458200" cy="3894137"/>
          </a:xfrm>
          <a:prstGeom prst="rect">
            <a:avLst/>
          </a:prstGeom>
          <a:solidFill>
            <a:srgbClr val="00B050"/>
          </a:solidFill>
          <a:ln>
            <a:headEnd/>
            <a:tailEnd/>
          </a:ln>
        </p:spPr>
        <p:style>
          <a:lnRef idx="1">
            <a:schemeClr val="accent5"/>
          </a:lnRef>
          <a:fillRef idx="3">
            <a:schemeClr val="accent5"/>
          </a:fillRef>
          <a:effectRef idx="2">
            <a:schemeClr val="accent5"/>
          </a:effectRef>
          <a:fontRef idx="minor">
            <a:schemeClr val="lt1"/>
          </a:fontRef>
        </p:style>
        <p:txBody>
          <a:bodyPr>
            <a:spAutoFit/>
          </a:bodyPr>
          <a:lstStyle/>
          <a:p>
            <a:pPr marL="342900" indent="-342900" algn="just">
              <a:lnSpc>
                <a:spcPct val="200000"/>
              </a:lnSpc>
              <a:defRPr/>
            </a:pPr>
            <a:r>
              <a:rPr lang="en-US" sz="3200" b="0" dirty="0">
                <a:solidFill>
                  <a:schemeClr val="bg1"/>
                </a:solidFill>
                <a:latin typeface="Calibri" pitchFamily="34" charset="0"/>
                <a:cs typeface="Calibri" pitchFamily="34" charset="0"/>
              </a:rPr>
              <a:t>7) During preparation, processing, packaging, storage and transportation </a:t>
            </a:r>
            <a:r>
              <a:rPr lang="en-US" sz="3200" b="0" u="sng" dirty="0">
                <a:solidFill>
                  <a:schemeClr val="bg1"/>
                </a:solidFill>
                <a:latin typeface="Calibri" pitchFamily="34" charset="0"/>
                <a:cs typeface="Calibri" pitchFamily="34" charset="0"/>
              </a:rPr>
              <a:t>Halal products </a:t>
            </a:r>
            <a:r>
              <a:rPr lang="en-US" sz="3200" b="0" dirty="0">
                <a:solidFill>
                  <a:schemeClr val="bg1"/>
                </a:solidFill>
                <a:latin typeface="Calibri" pitchFamily="34" charset="0"/>
                <a:cs typeface="Calibri" pitchFamily="34" charset="0"/>
              </a:rPr>
              <a:t>are separated from any other product that does not meet the conditions mentioned above.</a:t>
            </a:r>
          </a:p>
        </p:txBody>
      </p:sp>
      <p:sp>
        <p:nvSpPr>
          <p:cNvPr id="5" name="Rectangle 4"/>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7">
                                            <p:txEl>
                                              <p:charRg st="4294967295" end="4294967295"/>
                                            </p:txEl>
                                          </p:spTgt>
                                        </p:tgtEl>
                                        <p:attrNameLst>
                                          <p:attrName>style.visibility</p:attrName>
                                        </p:attrNameLst>
                                      </p:cBhvr>
                                      <p:to>
                                        <p:strVal val="visible"/>
                                      </p:to>
                                    </p:set>
                                    <p:anim calcmode="lin" valueType="num">
                                      <p:cBhvr additive="base">
                                        <p:cTn id="7" dur="500" fill="hold"/>
                                        <p:tgtEl>
                                          <p:spTgt spid="21507">
                                            <p:txEl>
                                              <p:charRg st="4294967295" end="429496729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7">
                                            <p:txEl>
                                              <p:charRg st="4294967295" end="429496729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ext Box 5"/>
          <p:cNvSpPr txBox="1">
            <a:spLocks noChangeArrowheads="1"/>
          </p:cNvSpPr>
          <p:nvPr/>
        </p:nvSpPr>
        <p:spPr bwMode="auto">
          <a:xfrm>
            <a:off x="357158" y="2090749"/>
            <a:ext cx="8458200" cy="2909887"/>
          </a:xfrm>
          <a:prstGeom prst="rect">
            <a:avLst/>
          </a:prstGeom>
          <a:solidFill>
            <a:srgbClr val="00B050"/>
          </a:solidFill>
          <a:ln>
            <a:headEnd/>
            <a:tailEnd/>
          </a:ln>
        </p:spPr>
        <p:style>
          <a:lnRef idx="1">
            <a:schemeClr val="accent5"/>
          </a:lnRef>
          <a:fillRef idx="3">
            <a:schemeClr val="accent5"/>
          </a:fillRef>
          <a:effectRef idx="2">
            <a:schemeClr val="accent5"/>
          </a:effectRef>
          <a:fontRef idx="minor">
            <a:schemeClr val="lt1"/>
          </a:fontRef>
        </p:style>
        <p:txBody>
          <a:bodyPr>
            <a:spAutoFit/>
          </a:bodyPr>
          <a:lstStyle/>
          <a:p>
            <a:pPr marL="342900" indent="-342900" algn="just">
              <a:lnSpc>
                <a:spcPct val="200000"/>
              </a:lnSpc>
              <a:defRPr/>
            </a:pPr>
            <a:r>
              <a:rPr lang="en-US" sz="3200" b="0" dirty="0">
                <a:solidFill>
                  <a:schemeClr val="bg1"/>
                </a:solidFill>
                <a:latin typeface="Calibri" pitchFamily="34" charset="0"/>
                <a:cs typeface="Calibri" pitchFamily="34" charset="0"/>
              </a:rPr>
              <a:t>GMO products are lawful if they are originating from lawful sources, including genes from lawful animals. </a:t>
            </a: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itle 1"/>
          <p:cNvSpPr>
            <a:spLocks noGrp="1"/>
          </p:cNvSpPr>
          <p:nvPr>
            <p:ph type="title"/>
          </p:nvPr>
        </p:nvSpPr>
        <p:spPr>
          <a:xfrm>
            <a:off x="457200" y="142852"/>
            <a:ext cx="8229600" cy="720000"/>
          </a:xfrm>
        </p:spPr>
        <p:txBody>
          <a:bodyPr>
            <a:noAutofit/>
          </a:bodyPr>
          <a:lstStyle/>
          <a:p>
            <a:pPr algn="l">
              <a:defRPr/>
            </a:pPr>
            <a:r>
              <a:rPr lang="en-US" sz="3200" dirty="0" smtClean="0">
                <a:latin typeface="Calibri" pitchFamily="34" charset="0"/>
                <a:cs typeface="Calibri" pitchFamily="34" charset="0"/>
              </a:rPr>
              <a:t>What is the verdict?</a:t>
            </a:r>
            <a:endParaRPr lang="en-US" sz="3200" dirty="0">
              <a:latin typeface="Calibri" pitchFamily="34" charset="0"/>
              <a:cs typeface="Calibri" pitchFamily="34" charset="0"/>
            </a:endParaRPr>
          </a:p>
        </p:txBody>
      </p:sp>
      <p:sp>
        <p:nvSpPr>
          <p:cNvPr id="15" name="Rectangle 14"/>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Rectangle 15"/>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Rectangle 16"/>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Rectangle 17"/>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1">
                                            <p:txEl>
                                              <p:charRg st="4294967295" end="4294967295"/>
                                            </p:txEl>
                                          </p:spTgt>
                                        </p:tgtEl>
                                        <p:attrNameLst>
                                          <p:attrName>style.visibility</p:attrName>
                                        </p:attrNameLst>
                                      </p:cBhvr>
                                      <p:to>
                                        <p:strVal val="visible"/>
                                      </p:to>
                                    </p:set>
                                    <p:anim calcmode="lin" valueType="num">
                                      <p:cBhvr additive="base">
                                        <p:cTn id="7" dur="500" fill="hold"/>
                                        <p:tgtEl>
                                          <p:spTgt spid="22531">
                                            <p:txEl>
                                              <p:charRg st="4294967295" end="429496729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1">
                                            <p:txEl>
                                              <p:charRg st="4294967295" end="429496729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5"/>
          <p:cNvSpPr txBox="1">
            <a:spLocks noChangeArrowheads="1"/>
          </p:cNvSpPr>
          <p:nvPr/>
        </p:nvSpPr>
        <p:spPr bwMode="auto">
          <a:xfrm>
            <a:off x="357158" y="1681178"/>
            <a:ext cx="8458200" cy="3890962"/>
          </a:xfrm>
          <a:prstGeom prst="rect">
            <a:avLst/>
          </a:prstGeom>
          <a:solidFill>
            <a:srgbClr val="00B050"/>
          </a:solidFill>
          <a:ln>
            <a:headEnd/>
            <a:tailEnd/>
          </a:ln>
        </p:spPr>
        <p:style>
          <a:lnRef idx="1">
            <a:schemeClr val="accent5"/>
          </a:lnRef>
          <a:fillRef idx="3">
            <a:schemeClr val="accent5"/>
          </a:fillRef>
          <a:effectRef idx="2">
            <a:schemeClr val="accent5"/>
          </a:effectRef>
          <a:fontRef idx="minor">
            <a:schemeClr val="lt1"/>
          </a:fontRef>
        </p:style>
        <p:txBody>
          <a:bodyPr>
            <a:spAutoFit/>
          </a:bodyPr>
          <a:lstStyle/>
          <a:p>
            <a:pPr marL="342900" indent="-342900" algn="just">
              <a:lnSpc>
                <a:spcPct val="200000"/>
              </a:lnSpc>
              <a:defRPr/>
            </a:pPr>
            <a:r>
              <a:rPr lang="en-US" sz="3200" b="0" dirty="0">
                <a:solidFill>
                  <a:schemeClr val="bg1"/>
                </a:solidFill>
                <a:latin typeface="Calibri" panose="020F0502020204030204" pitchFamily="34" charset="0"/>
                <a:cs typeface="Calibri" pitchFamily="34" charset="0"/>
              </a:rPr>
              <a:t>GMOs become Haram, or highly questionable, if they originate from unlawful sources such as genetic material from unlawful animals such as pigs or dogs or produced in </a:t>
            </a:r>
            <a:r>
              <a:rPr lang="en-US" sz="3200" b="0" dirty="0" err="1">
                <a:solidFill>
                  <a:schemeClr val="bg1"/>
                </a:solidFill>
                <a:latin typeface="Calibri" panose="020F0502020204030204" pitchFamily="34" charset="0"/>
                <a:cs typeface="Calibri" panose="020F0502020204030204" pitchFamily="34" charset="0"/>
              </a:rPr>
              <a:t>Najis</a:t>
            </a:r>
            <a:r>
              <a:rPr lang="en-US" sz="3200" b="0" dirty="0">
                <a:solidFill>
                  <a:schemeClr val="bg1"/>
                </a:solidFill>
                <a:latin typeface="Calibri" panose="020F0502020204030204" pitchFamily="34" charset="0"/>
                <a:cs typeface="Calibri" panose="020F0502020204030204" pitchFamily="34" charset="0"/>
              </a:rPr>
              <a:t> medium. </a:t>
            </a:r>
          </a:p>
        </p:txBody>
      </p:sp>
      <p:sp>
        <p:nvSpPr>
          <p:cNvPr id="4" name="Title 1"/>
          <p:cNvSpPr>
            <a:spLocks noGrp="1"/>
          </p:cNvSpPr>
          <p:nvPr>
            <p:ph type="title"/>
          </p:nvPr>
        </p:nvSpPr>
        <p:spPr>
          <a:xfrm>
            <a:off x="457200" y="142852"/>
            <a:ext cx="8229600" cy="720000"/>
          </a:xfrm>
        </p:spPr>
        <p:txBody>
          <a:bodyPr>
            <a:noAutofit/>
          </a:bodyPr>
          <a:lstStyle/>
          <a:p>
            <a:pPr algn="l">
              <a:defRPr/>
            </a:pPr>
            <a:r>
              <a:rPr lang="en-US" sz="3200" dirty="0" smtClean="0">
                <a:latin typeface="Calibri" pitchFamily="34" charset="0"/>
                <a:cs typeface="Calibri" pitchFamily="34" charset="0"/>
              </a:rPr>
              <a:t>What is the verdict?</a:t>
            </a:r>
            <a:endParaRPr lang="en-US" sz="3200" dirty="0">
              <a:latin typeface="Calibri" pitchFamily="34" charset="0"/>
              <a:cs typeface="Calibri" pitchFamily="34" charset="0"/>
            </a:endParaRPr>
          </a:p>
        </p:txBody>
      </p:sp>
      <p:sp>
        <p:nvSpPr>
          <p:cNvPr id="6" name="Rectangle 5"/>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555">
                                            <p:txEl>
                                              <p:charRg st="4294967295" end="4294967295"/>
                                            </p:txEl>
                                          </p:spTgt>
                                        </p:tgtEl>
                                        <p:attrNameLst>
                                          <p:attrName>style.visibility</p:attrName>
                                        </p:attrNameLst>
                                      </p:cBhvr>
                                      <p:to>
                                        <p:strVal val="visible"/>
                                      </p:to>
                                    </p:set>
                                    <p:anim calcmode="lin" valueType="num">
                                      <p:cBhvr additive="base">
                                        <p:cTn id="7" dur="500" fill="hold"/>
                                        <p:tgtEl>
                                          <p:spTgt spid="23555">
                                            <p:txEl>
                                              <p:charRg st="4294967295" end="429496729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5">
                                            <p:txEl>
                                              <p:charRg st="4294967295" end="429496729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ext Box 5"/>
          <p:cNvSpPr txBox="1">
            <a:spLocks noChangeArrowheads="1"/>
          </p:cNvSpPr>
          <p:nvPr/>
        </p:nvSpPr>
        <p:spPr bwMode="auto">
          <a:xfrm>
            <a:off x="228600" y="1335107"/>
            <a:ext cx="8458200" cy="4879975"/>
          </a:xfrm>
          <a:prstGeom prst="rect">
            <a:avLst/>
          </a:prstGeom>
          <a:noFill/>
          <a:ln>
            <a:headEnd/>
            <a:tailEnd/>
          </a:ln>
        </p:spPr>
        <p:style>
          <a:lnRef idx="1">
            <a:schemeClr val="accent5"/>
          </a:lnRef>
          <a:fillRef idx="3">
            <a:schemeClr val="accent5"/>
          </a:fillRef>
          <a:effectRef idx="2">
            <a:schemeClr val="accent5"/>
          </a:effectRef>
          <a:fontRef idx="minor">
            <a:schemeClr val="lt1"/>
          </a:fontRef>
        </p:style>
        <p:txBody>
          <a:bodyPr>
            <a:spAutoFit/>
          </a:bodyPr>
          <a:lstStyle/>
          <a:p>
            <a:pPr marL="342900" indent="-342900" algn="just">
              <a:lnSpc>
                <a:spcPct val="200000"/>
              </a:lnSpc>
              <a:defRPr/>
            </a:pPr>
            <a:r>
              <a:rPr lang="en-US" sz="3200" b="0" dirty="0">
                <a:solidFill>
                  <a:schemeClr val="tx1"/>
                </a:solidFill>
                <a:latin typeface="Calibri" pitchFamily="34" charset="0"/>
                <a:cs typeface="Calibri" pitchFamily="34" charset="0"/>
              </a:rPr>
              <a:t>An unlawful GMO product may become lawful in times of emergency, such as in the case of avoiding starvation or an illness leading to death. The intake should be limited only to necessity.</a:t>
            </a:r>
          </a:p>
        </p:txBody>
      </p:sp>
      <p:sp>
        <p:nvSpPr>
          <p:cNvPr id="5" name="Title 1"/>
          <p:cNvSpPr>
            <a:spLocks noGrp="1"/>
          </p:cNvSpPr>
          <p:nvPr>
            <p:ph type="title"/>
          </p:nvPr>
        </p:nvSpPr>
        <p:spPr>
          <a:xfrm>
            <a:off x="457200" y="142852"/>
            <a:ext cx="8229600" cy="720000"/>
          </a:xfrm>
        </p:spPr>
        <p:txBody>
          <a:bodyPr>
            <a:noAutofit/>
          </a:bodyPr>
          <a:lstStyle/>
          <a:p>
            <a:pPr algn="l">
              <a:defRPr/>
            </a:pPr>
            <a:r>
              <a:rPr lang="en-US" sz="3200" dirty="0" smtClean="0">
                <a:latin typeface="Calibri" pitchFamily="34" charset="0"/>
                <a:cs typeface="Calibri" pitchFamily="34" charset="0"/>
              </a:rPr>
              <a:t>What is the verdict?</a:t>
            </a:r>
            <a:endParaRPr lang="en-US" sz="3200" dirty="0">
              <a:latin typeface="Calibri" pitchFamily="34" charset="0"/>
              <a:cs typeface="Calibri" pitchFamily="34" charset="0"/>
            </a:endParaRPr>
          </a:p>
        </p:txBody>
      </p:sp>
      <p:sp>
        <p:nvSpPr>
          <p:cNvPr id="6" name="Rectangle 5"/>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79">
                                            <p:txEl>
                                              <p:charRg st="4294967295" end="4294967295"/>
                                            </p:txEl>
                                          </p:spTgt>
                                        </p:tgtEl>
                                        <p:attrNameLst>
                                          <p:attrName>style.visibility</p:attrName>
                                        </p:attrNameLst>
                                      </p:cBhvr>
                                      <p:to>
                                        <p:strVal val="visible"/>
                                      </p:to>
                                    </p:set>
                                    <p:anim calcmode="lin" valueType="num">
                                      <p:cBhvr additive="base">
                                        <p:cTn id="7" dur="500" fill="hold"/>
                                        <p:tgtEl>
                                          <p:spTgt spid="24579">
                                            <p:txEl>
                                              <p:charRg st="4294967295" end="429496729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9">
                                            <p:txEl>
                                              <p:charRg st="4294967295" end="429496729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ext Box 5"/>
          <p:cNvSpPr txBox="1">
            <a:spLocks noChangeArrowheads="1"/>
          </p:cNvSpPr>
          <p:nvPr/>
        </p:nvSpPr>
        <p:spPr bwMode="auto">
          <a:xfrm>
            <a:off x="228600" y="1825642"/>
            <a:ext cx="8458200" cy="4032250"/>
          </a:xfrm>
          <a:prstGeom prst="rect">
            <a:avLst/>
          </a:prstGeom>
          <a:noFill/>
          <a:ln>
            <a:headEnd/>
            <a:tailEnd/>
          </a:ln>
        </p:spPr>
        <p:style>
          <a:lnRef idx="1">
            <a:schemeClr val="accent5"/>
          </a:lnRef>
          <a:fillRef idx="3">
            <a:schemeClr val="accent5"/>
          </a:fillRef>
          <a:effectRef idx="2">
            <a:schemeClr val="accent5"/>
          </a:effectRef>
          <a:fontRef idx="minor">
            <a:schemeClr val="lt1"/>
          </a:fontRef>
        </p:style>
        <p:txBody>
          <a:bodyPr>
            <a:spAutoFit/>
          </a:bodyPr>
          <a:lstStyle/>
          <a:p>
            <a:pPr marL="342900" indent="-342900" algn="just">
              <a:lnSpc>
                <a:spcPct val="200000"/>
              </a:lnSpc>
              <a:defRPr/>
            </a:pPr>
            <a:r>
              <a:rPr lang="en-US" sz="3200" b="0" dirty="0">
                <a:solidFill>
                  <a:srgbClr val="0033CC"/>
                </a:solidFill>
                <a:latin typeface="Calibri" pitchFamily="34" charset="0"/>
                <a:cs typeface="Calibri" pitchFamily="34" charset="0"/>
              </a:rPr>
              <a:t>However, the use of </a:t>
            </a:r>
            <a:r>
              <a:rPr lang="en-US" sz="3200" b="0" u="sng" dirty="0">
                <a:solidFill>
                  <a:srgbClr val="0033CC"/>
                </a:solidFill>
                <a:latin typeface="Calibri" pitchFamily="34" charset="0"/>
                <a:cs typeface="Calibri" pitchFamily="34" charset="0"/>
              </a:rPr>
              <a:t>unlawful DNA </a:t>
            </a:r>
            <a:r>
              <a:rPr lang="en-US" sz="3200" b="0" i="1" u="sng" dirty="0">
                <a:solidFill>
                  <a:srgbClr val="C00000"/>
                </a:solidFill>
                <a:latin typeface="Calibri" pitchFamily="34" charset="0"/>
                <a:cs typeface="Calibri" pitchFamily="34" charset="0"/>
              </a:rPr>
              <a:t>at present </a:t>
            </a:r>
            <a:r>
              <a:rPr lang="en-US" sz="3200" b="0" dirty="0">
                <a:solidFill>
                  <a:srgbClr val="0033CC"/>
                </a:solidFill>
                <a:latin typeface="Calibri" pitchFamily="34" charset="0"/>
                <a:cs typeface="Calibri" pitchFamily="34" charset="0"/>
              </a:rPr>
              <a:t>in our food, drink, and usable goods (Cosmetics &amp; Medicines) </a:t>
            </a:r>
            <a:r>
              <a:rPr lang="en-US" sz="3200" b="0" i="1" u="sng" dirty="0">
                <a:solidFill>
                  <a:srgbClr val="C00000"/>
                </a:solidFill>
                <a:latin typeface="Calibri" pitchFamily="34" charset="0"/>
                <a:cs typeface="Calibri" pitchFamily="34" charset="0"/>
              </a:rPr>
              <a:t>does not meet the emergency criteria</a:t>
            </a:r>
            <a:r>
              <a:rPr lang="en-US" sz="3200" b="0" dirty="0">
                <a:solidFill>
                  <a:srgbClr val="0033CC"/>
                </a:solidFill>
                <a:latin typeface="Calibri" pitchFamily="34" charset="0"/>
                <a:cs typeface="Calibri" pitchFamily="34" charset="0"/>
              </a:rPr>
              <a:t>, as alternative sources are available.</a:t>
            </a:r>
          </a:p>
        </p:txBody>
      </p:sp>
      <p:sp>
        <p:nvSpPr>
          <p:cNvPr id="4" name="Title 1"/>
          <p:cNvSpPr>
            <a:spLocks noGrp="1"/>
          </p:cNvSpPr>
          <p:nvPr>
            <p:ph type="title"/>
          </p:nvPr>
        </p:nvSpPr>
        <p:spPr>
          <a:xfrm>
            <a:off x="457200" y="142852"/>
            <a:ext cx="8229600" cy="720000"/>
          </a:xfrm>
        </p:spPr>
        <p:txBody>
          <a:bodyPr>
            <a:noAutofit/>
          </a:bodyPr>
          <a:lstStyle/>
          <a:p>
            <a:pPr algn="l">
              <a:defRPr/>
            </a:pPr>
            <a:r>
              <a:rPr lang="en-US" sz="3200" dirty="0" smtClean="0">
                <a:latin typeface="Calibri" pitchFamily="34" charset="0"/>
                <a:cs typeface="Calibri" pitchFamily="34" charset="0"/>
              </a:rPr>
              <a:t>What is the verdict?</a:t>
            </a:r>
            <a:endParaRPr lang="en-US" sz="3200" dirty="0">
              <a:latin typeface="Calibri" pitchFamily="34" charset="0"/>
              <a:cs typeface="Calibri" pitchFamily="34" charset="0"/>
            </a:endParaRPr>
          </a:p>
        </p:txBody>
      </p:sp>
      <p:sp>
        <p:nvSpPr>
          <p:cNvPr id="6" name="Rectangle 5"/>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03">
                                            <p:txEl>
                                              <p:charRg st="4294967295" end="4294967295"/>
                                            </p:txEl>
                                          </p:spTgt>
                                        </p:tgtEl>
                                        <p:attrNameLst>
                                          <p:attrName>style.visibility</p:attrName>
                                        </p:attrNameLst>
                                      </p:cBhvr>
                                      <p:to>
                                        <p:strVal val="visible"/>
                                      </p:to>
                                    </p:set>
                                    <p:anim calcmode="lin" valueType="num">
                                      <p:cBhvr additive="base">
                                        <p:cTn id="7" dur="500" fill="hold"/>
                                        <p:tgtEl>
                                          <p:spTgt spid="25603">
                                            <p:txEl>
                                              <p:charRg st="4294967295" end="429496729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3">
                                            <p:txEl>
                                              <p:charRg st="4294967295" end="429496729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lnSpc>
                <a:spcPct val="200000"/>
              </a:lnSpc>
              <a:defRPr/>
            </a:pPr>
            <a:r>
              <a:rPr lang="en-US" dirty="0" smtClean="0">
                <a:latin typeface="Arial" pitchFamily="34" charset="0"/>
                <a:cs typeface="Arial" pitchFamily="34" charset="0"/>
              </a:rPr>
              <a:t>This presentation gives a summary on genetically modified foods (GMOs) when the DNA of any part of its ingredient has been manipulated.</a:t>
            </a:r>
            <a:endParaRPr lang="en-US" dirty="0">
              <a:latin typeface="Arial" pitchFamily="34" charset="0"/>
              <a:cs typeface="Arial" pitchFamily="34" charset="0"/>
            </a:endParaRPr>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9" name="Title 1"/>
          <p:cNvSpPr>
            <a:spLocks noGrp="1"/>
          </p:cNvSpPr>
          <p:nvPr>
            <p:ph type="title"/>
          </p:nvPr>
        </p:nvSpPr>
        <p:spPr>
          <a:xfrm>
            <a:off x="457200" y="142852"/>
            <a:ext cx="8229600" cy="720000"/>
          </a:xfrm>
        </p:spPr>
        <p:txBody>
          <a:bodyPr>
            <a:normAutofit fontScale="90000"/>
          </a:bodyPr>
          <a:lstStyle/>
          <a:p>
            <a:pPr algn="l">
              <a:lnSpc>
                <a:spcPct val="150000"/>
              </a:lnSpc>
              <a:spcBef>
                <a:spcPts val="600"/>
              </a:spcBef>
              <a:defRPr/>
            </a:pPr>
            <a:r>
              <a:rPr lang="en-US" dirty="0" smtClean="0">
                <a:cs typeface="Times New Roman" pitchFamily="18" charset="0"/>
              </a:rPr>
              <a:t>Scope</a:t>
            </a:r>
            <a:endParaRPr lang="en-US" dirty="0">
              <a:cs typeface="Times New Roman" pitchFamily="18" charset="0"/>
            </a:endParaRPr>
          </a:p>
        </p:txBody>
      </p:sp>
      <p:sp>
        <p:nvSpPr>
          <p:cNvPr id="20" name="Rectangle 1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Rectangle 2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2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Rectangle 2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5"/>
          <p:cNvSpPr txBox="1">
            <a:spLocks noChangeArrowheads="1"/>
          </p:cNvSpPr>
          <p:nvPr/>
        </p:nvSpPr>
        <p:spPr bwMode="auto">
          <a:xfrm>
            <a:off x="609600" y="3143248"/>
            <a:ext cx="7772400" cy="584200"/>
          </a:xfrm>
          <a:prstGeom prst="rect">
            <a:avLst/>
          </a:prstGeom>
          <a:solidFill>
            <a:srgbClr val="FFFF99"/>
          </a:solidFill>
          <a:ln w="38100">
            <a:solidFill>
              <a:srgbClr val="FF3300"/>
            </a:solidFill>
            <a:miter lim="800000"/>
            <a:headEnd/>
            <a:tailEnd/>
          </a:ln>
        </p:spPr>
        <p:txBody>
          <a:bodyPr>
            <a:spAutoFit/>
          </a:bodyPr>
          <a:lstStyle/>
          <a:p>
            <a:pPr marL="342900" indent="-342900" algn="ctr"/>
            <a:r>
              <a:rPr lang="en-US" altLang="en-US" sz="3200" b="0">
                <a:solidFill>
                  <a:srgbClr val="FF0000"/>
                </a:solidFill>
                <a:latin typeface="Calibri" pitchFamily="34" charset="0"/>
              </a:rPr>
              <a:t>Question</a:t>
            </a:r>
            <a:r>
              <a:rPr lang="en-US" altLang="en-US" sz="3200" b="0">
                <a:solidFill>
                  <a:srgbClr val="0033CC"/>
                </a:solidFill>
                <a:latin typeface="Calibri" pitchFamily="34" charset="0"/>
              </a:rPr>
              <a:t> &amp; Answers</a:t>
            </a:r>
          </a:p>
        </p:txBody>
      </p:sp>
      <p:sp>
        <p:nvSpPr>
          <p:cNvPr id="3" name="Rectangle 2"/>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Rectangle 3"/>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5"/>
          <p:cNvSpPr txBox="1">
            <a:spLocks noChangeArrowheads="1"/>
          </p:cNvSpPr>
          <p:nvPr/>
        </p:nvSpPr>
        <p:spPr bwMode="auto">
          <a:xfrm>
            <a:off x="381000" y="903288"/>
            <a:ext cx="8458200" cy="1816100"/>
          </a:xfrm>
          <a:prstGeom prst="rect">
            <a:avLst/>
          </a:prstGeom>
          <a:solidFill>
            <a:srgbClr val="FFFF99"/>
          </a:solidFill>
          <a:ln w="38100">
            <a:solidFill>
              <a:srgbClr val="FF3300"/>
            </a:solidFill>
            <a:miter lim="800000"/>
            <a:headEnd/>
            <a:tailEnd/>
          </a:ln>
        </p:spPr>
        <p:txBody>
          <a:bodyPr>
            <a:spAutoFit/>
          </a:bodyPr>
          <a:lstStyle/>
          <a:p>
            <a:pPr marL="342900" indent="-342900" algn="just">
              <a:lnSpc>
                <a:spcPct val="200000"/>
              </a:lnSpc>
            </a:pPr>
            <a:r>
              <a:rPr lang="en-US" altLang="en-US" sz="2800" b="0">
                <a:solidFill>
                  <a:srgbClr val="FF0000"/>
                </a:solidFill>
                <a:latin typeface="Calibri" pitchFamily="34" charset="0"/>
              </a:rPr>
              <a:t>Question</a:t>
            </a:r>
            <a:r>
              <a:rPr lang="en-US" altLang="en-US" sz="2800" b="0">
                <a:solidFill>
                  <a:srgbClr val="0033CC"/>
                </a:solidFill>
                <a:latin typeface="Calibri" pitchFamily="34" charset="0"/>
              </a:rPr>
              <a:t>: Do GMO products from Najis sources are also Najis?</a:t>
            </a:r>
          </a:p>
        </p:txBody>
      </p:sp>
      <p:sp>
        <p:nvSpPr>
          <p:cNvPr id="33795" name="Text Box 5"/>
          <p:cNvSpPr txBox="1">
            <a:spLocks noChangeArrowheads="1"/>
          </p:cNvSpPr>
          <p:nvPr/>
        </p:nvSpPr>
        <p:spPr bwMode="auto">
          <a:xfrm>
            <a:off x="381000" y="3187700"/>
            <a:ext cx="8534400" cy="1816100"/>
          </a:xfrm>
          <a:prstGeom prst="rect">
            <a:avLst/>
          </a:prstGeom>
          <a:solidFill>
            <a:srgbClr val="FFFF99"/>
          </a:solidFill>
          <a:ln w="38100">
            <a:solidFill>
              <a:srgbClr val="FF3300"/>
            </a:solidFill>
            <a:miter lim="800000"/>
            <a:headEnd/>
            <a:tailEnd/>
          </a:ln>
        </p:spPr>
        <p:txBody>
          <a:bodyPr>
            <a:spAutoFit/>
          </a:bodyPr>
          <a:lstStyle/>
          <a:p>
            <a:pPr marL="342900" indent="-342900" algn="just">
              <a:lnSpc>
                <a:spcPct val="200000"/>
              </a:lnSpc>
            </a:pPr>
            <a:r>
              <a:rPr lang="en-US" altLang="en-US" sz="2800" b="0">
                <a:solidFill>
                  <a:srgbClr val="FF0000"/>
                </a:solidFill>
                <a:latin typeface="Calibri" pitchFamily="34" charset="0"/>
              </a:rPr>
              <a:t>Answer</a:t>
            </a:r>
            <a:r>
              <a:rPr lang="en-US" altLang="en-US" sz="2800" b="0">
                <a:solidFill>
                  <a:srgbClr val="0033CC"/>
                </a:solidFill>
                <a:latin typeface="Calibri" pitchFamily="34" charset="0"/>
              </a:rPr>
              <a:t>: Yes.</a:t>
            </a:r>
          </a:p>
          <a:p>
            <a:pPr marL="342900" indent="-342900" algn="just">
              <a:lnSpc>
                <a:spcPct val="200000"/>
              </a:lnSpc>
            </a:pPr>
            <a:r>
              <a:rPr lang="en-US" altLang="en-US" sz="2800" b="0">
                <a:solidFill>
                  <a:srgbClr val="0033CC"/>
                </a:solidFill>
                <a:latin typeface="Calibri" pitchFamily="34" charset="0"/>
              </a:rPr>
              <a:t>Because they have been initiated from Najis raw material.</a:t>
            </a:r>
          </a:p>
        </p:txBody>
      </p:sp>
      <p:sp>
        <p:nvSpPr>
          <p:cNvPr id="33796" name="Text Box 5"/>
          <p:cNvSpPr txBox="1">
            <a:spLocks noChangeArrowheads="1"/>
          </p:cNvSpPr>
          <p:nvPr/>
        </p:nvSpPr>
        <p:spPr bwMode="auto">
          <a:xfrm>
            <a:off x="0" y="0"/>
            <a:ext cx="1447800" cy="523875"/>
          </a:xfrm>
          <a:prstGeom prst="rect">
            <a:avLst/>
          </a:prstGeom>
          <a:solidFill>
            <a:srgbClr val="FFFF00"/>
          </a:solidFill>
          <a:ln w="38100">
            <a:solidFill>
              <a:srgbClr val="FF3300"/>
            </a:solidFill>
            <a:miter lim="800000"/>
            <a:headEnd/>
            <a:tailEnd/>
          </a:ln>
        </p:spPr>
        <p:txBody>
          <a:bodyPr>
            <a:spAutoFit/>
          </a:bodyPr>
          <a:lstStyle/>
          <a:p>
            <a:pPr marL="342900" indent="-342900" algn="just"/>
            <a:r>
              <a:rPr lang="en-US" altLang="en-US" sz="2800" b="0">
                <a:solidFill>
                  <a:srgbClr val="FF0000"/>
                </a:solidFill>
                <a:latin typeface="Calibri" pitchFamily="34" charset="0"/>
              </a:rPr>
              <a:t>Q</a:t>
            </a:r>
            <a:r>
              <a:rPr lang="en-US" altLang="en-US" sz="2800" b="0">
                <a:solidFill>
                  <a:srgbClr val="0033CC"/>
                </a:solidFill>
                <a:latin typeface="Calibri" pitchFamily="34" charset="0"/>
              </a:rPr>
              <a:t>&amp;A</a:t>
            </a:r>
          </a:p>
        </p:txBody>
      </p:sp>
      <p:sp>
        <p:nvSpPr>
          <p:cNvPr id="5" name="Rectangle 4"/>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5"/>
          <p:cNvSpPr txBox="1">
            <a:spLocks noChangeArrowheads="1"/>
          </p:cNvSpPr>
          <p:nvPr/>
        </p:nvSpPr>
        <p:spPr bwMode="auto">
          <a:xfrm>
            <a:off x="228600" y="815975"/>
            <a:ext cx="8458200" cy="2557463"/>
          </a:xfrm>
          <a:prstGeom prst="rect">
            <a:avLst/>
          </a:prstGeom>
          <a:solidFill>
            <a:srgbClr val="FFFF99"/>
          </a:solidFill>
          <a:ln w="38100">
            <a:solidFill>
              <a:srgbClr val="FF3300"/>
            </a:solidFill>
            <a:miter lim="800000"/>
            <a:headEnd/>
            <a:tailEnd/>
          </a:ln>
        </p:spPr>
        <p:txBody>
          <a:bodyPr>
            <a:spAutoFit/>
          </a:bodyPr>
          <a:lstStyle/>
          <a:p>
            <a:pPr marL="342900" indent="-342900">
              <a:lnSpc>
                <a:spcPct val="200000"/>
              </a:lnSpc>
            </a:pPr>
            <a:r>
              <a:rPr lang="en-US" altLang="en-US" sz="2800" b="0">
                <a:solidFill>
                  <a:srgbClr val="FF0000"/>
                </a:solidFill>
                <a:latin typeface="Calibri" pitchFamily="34" charset="0"/>
              </a:rPr>
              <a:t>Question</a:t>
            </a:r>
            <a:r>
              <a:rPr lang="en-US" altLang="en-US" sz="2800" b="0">
                <a:solidFill>
                  <a:srgbClr val="0033CC"/>
                </a:solidFill>
                <a:latin typeface="Calibri" pitchFamily="34" charset="0"/>
              </a:rPr>
              <a:t>: Do GMO products from </a:t>
            </a:r>
            <a:r>
              <a:rPr lang="en-US" altLang="en-US" sz="2800" b="0" u="sng">
                <a:solidFill>
                  <a:srgbClr val="0033CC"/>
                </a:solidFill>
                <a:latin typeface="Calibri" pitchFamily="34" charset="0"/>
              </a:rPr>
              <a:t>Najis</a:t>
            </a:r>
            <a:r>
              <a:rPr lang="en-US" altLang="en-US" sz="2800" b="0">
                <a:solidFill>
                  <a:srgbClr val="0033CC"/>
                </a:solidFill>
                <a:latin typeface="Calibri" pitchFamily="34" charset="0"/>
              </a:rPr>
              <a:t> sources such as pig or dog may be allowed for external use under normal circumstances?</a:t>
            </a:r>
          </a:p>
        </p:txBody>
      </p:sp>
      <p:sp>
        <p:nvSpPr>
          <p:cNvPr id="34819" name="Text Box 5"/>
          <p:cNvSpPr txBox="1">
            <a:spLocks noChangeArrowheads="1"/>
          </p:cNvSpPr>
          <p:nvPr/>
        </p:nvSpPr>
        <p:spPr bwMode="auto">
          <a:xfrm>
            <a:off x="228600" y="3675063"/>
            <a:ext cx="8458200" cy="2555875"/>
          </a:xfrm>
          <a:prstGeom prst="rect">
            <a:avLst/>
          </a:prstGeom>
          <a:solidFill>
            <a:srgbClr val="FFFF99"/>
          </a:solidFill>
          <a:ln w="38100">
            <a:solidFill>
              <a:srgbClr val="FF3300"/>
            </a:solidFill>
            <a:miter lim="800000"/>
            <a:headEnd/>
            <a:tailEnd/>
          </a:ln>
        </p:spPr>
        <p:txBody>
          <a:bodyPr>
            <a:spAutoFit/>
          </a:bodyPr>
          <a:lstStyle/>
          <a:p>
            <a:pPr marL="342900" indent="-342900">
              <a:lnSpc>
                <a:spcPct val="200000"/>
              </a:lnSpc>
            </a:pPr>
            <a:r>
              <a:rPr lang="en-US" altLang="en-US" sz="2800" b="0">
                <a:solidFill>
                  <a:srgbClr val="FF0000"/>
                </a:solidFill>
                <a:latin typeface="Calibri" pitchFamily="34" charset="0"/>
              </a:rPr>
              <a:t>Answer</a:t>
            </a:r>
            <a:r>
              <a:rPr lang="en-US" altLang="en-US" sz="2800" b="0">
                <a:solidFill>
                  <a:srgbClr val="0033CC"/>
                </a:solidFill>
                <a:latin typeface="Calibri" pitchFamily="34" charset="0"/>
              </a:rPr>
              <a:t>: Big No.</a:t>
            </a:r>
          </a:p>
          <a:p>
            <a:pPr marL="342900" indent="-342900">
              <a:lnSpc>
                <a:spcPct val="200000"/>
              </a:lnSpc>
            </a:pPr>
            <a:r>
              <a:rPr lang="en-US" altLang="en-US" sz="2800" b="0">
                <a:solidFill>
                  <a:srgbClr val="0033CC"/>
                </a:solidFill>
                <a:latin typeface="Calibri" pitchFamily="34" charset="0"/>
              </a:rPr>
              <a:t>Because forbidden  </a:t>
            </a:r>
            <a:r>
              <a:rPr lang="en-US" altLang="en-US" sz="2800" b="0" u="sng">
                <a:solidFill>
                  <a:srgbClr val="0033CC"/>
                </a:solidFill>
                <a:latin typeface="Calibri" pitchFamily="34" charset="0"/>
              </a:rPr>
              <a:t>Najis</a:t>
            </a:r>
            <a:r>
              <a:rPr lang="en-US" altLang="en-US" sz="2800" b="0">
                <a:solidFill>
                  <a:srgbClr val="0033CC"/>
                </a:solidFill>
                <a:latin typeface="Calibri" pitchFamily="34" charset="0"/>
              </a:rPr>
              <a:t> products from eating are also forbidden from utilization such as external use.</a:t>
            </a:r>
          </a:p>
        </p:txBody>
      </p:sp>
      <p:sp>
        <p:nvSpPr>
          <p:cNvPr id="34820" name="Text Box 5"/>
          <p:cNvSpPr txBox="1">
            <a:spLocks noChangeArrowheads="1"/>
          </p:cNvSpPr>
          <p:nvPr/>
        </p:nvSpPr>
        <p:spPr bwMode="auto">
          <a:xfrm>
            <a:off x="0" y="0"/>
            <a:ext cx="1447800" cy="523875"/>
          </a:xfrm>
          <a:prstGeom prst="rect">
            <a:avLst/>
          </a:prstGeom>
          <a:solidFill>
            <a:srgbClr val="FFFF00"/>
          </a:solidFill>
          <a:ln w="38100">
            <a:solidFill>
              <a:srgbClr val="FF3300"/>
            </a:solidFill>
            <a:miter lim="800000"/>
            <a:headEnd/>
            <a:tailEnd/>
          </a:ln>
        </p:spPr>
        <p:txBody>
          <a:bodyPr>
            <a:spAutoFit/>
          </a:bodyPr>
          <a:lstStyle/>
          <a:p>
            <a:pPr marL="342900" indent="-342900" algn="just"/>
            <a:r>
              <a:rPr lang="en-US" altLang="en-US" sz="2800" b="0">
                <a:solidFill>
                  <a:srgbClr val="FF0000"/>
                </a:solidFill>
                <a:latin typeface="Calibri" pitchFamily="34" charset="0"/>
              </a:rPr>
              <a:t>Q</a:t>
            </a:r>
            <a:r>
              <a:rPr lang="en-US" altLang="en-US" sz="2800" b="0">
                <a:solidFill>
                  <a:srgbClr val="0033CC"/>
                </a:solidFill>
                <a:latin typeface="Calibri" pitchFamily="34" charset="0"/>
              </a:rPr>
              <a:t>&amp;A</a:t>
            </a:r>
          </a:p>
        </p:txBody>
      </p:sp>
      <p:sp>
        <p:nvSpPr>
          <p:cNvPr id="5" name="Rectangle 4"/>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5"/>
          <p:cNvSpPr txBox="1">
            <a:spLocks noChangeArrowheads="1"/>
          </p:cNvSpPr>
          <p:nvPr/>
        </p:nvSpPr>
        <p:spPr bwMode="auto">
          <a:xfrm>
            <a:off x="228600" y="755650"/>
            <a:ext cx="8763000" cy="3419475"/>
          </a:xfrm>
          <a:prstGeom prst="rect">
            <a:avLst/>
          </a:prstGeom>
          <a:solidFill>
            <a:srgbClr val="FFFF99"/>
          </a:solidFill>
          <a:ln w="38100">
            <a:solidFill>
              <a:srgbClr val="FF3300"/>
            </a:solidFill>
            <a:miter lim="800000"/>
            <a:headEnd/>
            <a:tailEnd/>
          </a:ln>
        </p:spPr>
        <p:txBody>
          <a:bodyPr>
            <a:spAutoFit/>
          </a:bodyPr>
          <a:lstStyle/>
          <a:p>
            <a:pPr marL="342900" indent="-342900" algn="just">
              <a:lnSpc>
                <a:spcPct val="200000"/>
              </a:lnSpc>
            </a:pPr>
            <a:r>
              <a:rPr lang="en-US" altLang="en-US" sz="2800" b="0">
                <a:solidFill>
                  <a:srgbClr val="FF0000"/>
                </a:solidFill>
                <a:latin typeface="Calibri" pitchFamily="34" charset="0"/>
              </a:rPr>
              <a:t>Question</a:t>
            </a:r>
            <a:r>
              <a:rPr lang="en-US" altLang="en-US" sz="2800" b="0">
                <a:solidFill>
                  <a:srgbClr val="0033CC"/>
                </a:solidFill>
                <a:latin typeface="Calibri" pitchFamily="34" charset="0"/>
              </a:rPr>
              <a:t>: </a:t>
            </a:r>
            <a:r>
              <a:rPr lang="en-US" altLang="en-US" sz="2800" b="0">
                <a:latin typeface="Calibri" pitchFamily="34" charset="0"/>
              </a:rPr>
              <a:t>If a physical element of </a:t>
            </a:r>
            <a:r>
              <a:rPr lang="en-US" altLang="en-US" sz="2800" b="0" u="sng">
                <a:solidFill>
                  <a:srgbClr val="0033CC"/>
                </a:solidFill>
                <a:latin typeface="Calibri" pitchFamily="34" charset="0"/>
              </a:rPr>
              <a:t>Najis</a:t>
            </a:r>
            <a:r>
              <a:rPr lang="en-US" altLang="en-US" sz="2800" b="0">
                <a:solidFill>
                  <a:srgbClr val="0033CC"/>
                </a:solidFill>
                <a:latin typeface="Calibri" pitchFamily="34" charset="0"/>
              </a:rPr>
              <a:t> products such as </a:t>
            </a:r>
            <a:r>
              <a:rPr lang="en-US" altLang="en-US" sz="2800" b="0">
                <a:latin typeface="Calibri" pitchFamily="34" charset="0"/>
              </a:rPr>
              <a:t>pig or dog cannot be detected or traced in the product, whether during processing or in the finished product, will that make the finished product Halal</a:t>
            </a:r>
            <a:r>
              <a:rPr lang="en-US" altLang="en-US" sz="2800" b="0">
                <a:solidFill>
                  <a:srgbClr val="0033CC"/>
                </a:solidFill>
                <a:latin typeface="Calibri" pitchFamily="34" charset="0"/>
              </a:rPr>
              <a:t>?</a:t>
            </a:r>
          </a:p>
        </p:txBody>
      </p:sp>
      <p:sp>
        <p:nvSpPr>
          <p:cNvPr id="35843" name="Text Box 5"/>
          <p:cNvSpPr txBox="1">
            <a:spLocks noChangeArrowheads="1"/>
          </p:cNvSpPr>
          <p:nvPr/>
        </p:nvSpPr>
        <p:spPr bwMode="auto">
          <a:xfrm>
            <a:off x="0" y="0"/>
            <a:ext cx="1447800" cy="523875"/>
          </a:xfrm>
          <a:prstGeom prst="rect">
            <a:avLst/>
          </a:prstGeom>
          <a:solidFill>
            <a:srgbClr val="FFFF00"/>
          </a:solidFill>
          <a:ln w="38100">
            <a:solidFill>
              <a:srgbClr val="FF3300"/>
            </a:solidFill>
            <a:miter lim="800000"/>
            <a:headEnd/>
            <a:tailEnd/>
          </a:ln>
        </p:spPr>
        <p:txBody>
          <a:bodyPr>
            <a:spAutoFit/>
          </a:bodyPr>
          <a:lstStyle/>
          <a:p>
            <a:pPr marL="342900" indent="-342900" algn="just"/>
            <a:r>
              <a:rPr lang="en-US" altLang="en-US" sz="2800" b="0">
                <a:solidFill>
                  <a:srgbClr val="FF0000"/>
                </a:solidFill>
                <a:latin typeface="Calibri" pitchFamily="34" charset="0"/>
              </a:rPr>
              <a:t>Q</a:t>
            </a:r>
            <a:r>
              <a:rPr lang="en-US" altLang="en-US" sz="2800" b="0">
                <a:solidFill>
                  <a:srgbClr val="0033CC"/>
                </a:solidFill>
                <a:latin typeface="Calibri" pitchFamily="34" charset="0"/>
              </a:rPr>
              <a:t>&amp;A</a:t>
            </a: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5"/>
          <p:cNvSpPr txBox="1">
            <a:spLocks noChangeArrowheads="1"/>
          </p:cNvSpPr>
          <p:nvPr/>
        </p:nvSpPr>
        <p:spPr bwMode="auto">
          <a:xfrm>
            <a:off x="76200" y="609600"/>
            <a:ext cx="8839200" cy="4279900"/>
          </a:xfrm>
          <a:prstGeom prst="rect">
            <a:avLst/>
          </a:prstGeom>
          <a:solidFill>
            <a:srgbClr val="FFFF99"/>
          </a:solidFill>
          <a:ln w="38100">
            <a:solidFill>
              <a:srgbClr val="FF3300"/>
            </a:solidFill>
            <a:miter lim="800000"/>
            <a:headEnd/>
            <a:tailEnd/>
          </a:ln>
        </p:spPr>
        <p:txBody>
          <a:bodyPr>
            <a:spAutoFit/>
          </a:bodyPr>
          <a:lstStyle/>
          <a:p>
            <a:pPr marL="342900" indent="-342900" algn="just">
              <a:lnSpc>
                <a:spcPct val="200000"/>
              </a:lnSpc>
            </a:pPr>
            <a:r>
              <a:rPr lang="en-US" altLang="en-US" sz="2800" b="0">
                <a:solidFill>
                  <a:srgbClr val="FF0000"/>
                </a:solidFill>
                <a:latin typeface="Calibri" pitchFamily="34" charset="0"/>
              </a:rPr>
              <a:t>Answer</a:t>
            </a:r>
            <a:r>
              <a:rPr lang="en-US" altLang="en-US" sz="2800" b="0">
                <a:solidFill>
                  <a:srgbClr val="0033CC"/>
                </a:solidFill>
                <a:latin typeface="Calibri" pitchFamily="34" charset="0"/>
              </a:rPr>
              <a:t>: It Is Haram.</a:t>
            </a:r>
          </a:p>
          <a:p>
            <a:pPr marL="342900" indent="-342900" algn="just">
              <a:lnSpc>
                <a:spcPct val="200000"/>
              </a:lnSpc>
            </a:pPr>
            <a:r>
              <a:rPr lang="en-US" altLang="en-US" sz="2800" b="0">
                <a:solidFill>
                  <a:srgbClr val="0033CC"/>
                </a:solidFill>
                <a:latin typeface="Calibri" pitchFamily="34" charset="0"/>
              </a:rPr>
              <a:t>Because the ignorant existence of Haram products is not an issue, the issue here is if we know for sure that a </a:t>
            </a:r>
            <a:r>
              <a:rPr lang="en-US" altLang="en-US" sz="2800" b="0" u="sng">
                <a:solidFill>
                  <a:srgbClr val="0033CC"/>
                </a:solidFill>
                <a:latin typeface="Calibri" pitchFamily="34" charset="0"/>
              </a:rPr>
              <a:t>Najis</a:t>
            </a:r>
            <a:r>
              <a:rPr lang="en-US" altLang="en-US" sz="2800" b="0">
                <a:solidFill>
                  <a:srgbClr val="0033CC"/>
                </a:solidFill>
                <a:latin typeface="Calibri" pitchFamily="34" charset="0"/>
              </a:rPr>
              <a:t> raw material is contained in a product then the finished product is also Najis (Haram). </a:t>
            </a:r>
          </a:p>
        </p:txBody>
      </p:sp>
      <p:sp>
        <p:nvSpPr>
          <p:cNvPr id="36867" name="Text Box 5"/>
          <p:cNvSpPr txBox="1">
            <a:spLocks noChangeArrowheads="1"/>
          </p:cNvSpPr>
          <p:nvPr/>
        </p:nvSpPr>
        <p:spPr bwMode="auto">
          <a:xfrm>
            <a:off x="0" y="0"/>
            <a:ext cx="1447800" cy="523875"/>
          </a:xfrm>
          <a:prstGeom prst="rect">
            <a:avLst/>
          </a:prstGeom>
          <a:solidFill>
            <a:srgbClr val="FFFF00"/>
          </a:solidFill>
          <a:ln w="38100">
            <a:solidFill>
              <a:srgbClr val="FF3300"/>
            </a:solidFill>
            <a:miter lim="800000"/>
            <a:headEnd/>
            <a:tailEnd/>
          </a:ln>
        </p:spPr>
        <p:txBody>
          <a:bodyPr>
            <a:spAutoFit/>
          </a:bodyPr>
          <a:lstStyle/>
          <a:p>
            <a:pPr marL="342900" indent="-342900" algn="just"/>
            <a:r>
              <a:rPr lang="en-US" altLang="en-US" sz="2800" b="0">
                <a:solidFill>
                  <a:srgbClr val="FF0000"/>
                </a:solidFill>
                <a:latin typeface="Calibri" pitchFamily="34" charset="0"/>
              </a:rPr>
              <a:t>Q</a:t>
            </a:r>
            <a:r>
              <a:rPr lang="en-US" altLang="en-US" sz="2800" b="0">
                <a:solidFill>
                  <a:srgbClr val="0033CC"/>
                </a:solidFill>
                <a:latin typeface="Calibri" pitchFamily="34" charset="0"/>
              </a:rPr>
              <a:t>&amp;A</a:t>
            </a:r>
          </a:p>
        </p:txBody>
      </p:sp>
      <p:sp>
        <p:nvSpPr>
          <p:cNvPr id="7" name="Text Box 5"/>
          <p:cNvSpPr txBox="1">
            <a:spLocks noChangeArrowheads="1"/>
          </p:cNvSpPr>
          <p:nvPr/>
        </p:nvSpPr>
        <p:spPr bwMode="auto">
          <a:xfrm>
            <a:off x="76200" y="5029200"/>
            <a:ext cx="8839200" cy="1695450"/>
          </a:xfrm>
          <a:prstGeom prst="rect">
            <a:avLst/>
          </a:prstGeom>
          <a:solidFill>
            <a:srgbClr val="FFFF99"/>
          </a:solidFill>
          <a:ln w="38100">
            <a:solidFill>
              <a:srgbClr val="FF3300"/>
            </a:solidFill>
            <a:miter lim="800000"/>
            <a:headEnd/>
            <a:tailEnd/>
          </a:ln>
        </p:spPr>
        <p:txBody>
          <a:bodyPr>
            <a:spAutoFit/>
          </a:bodyPr>
          <a:lstStyle/>
          <a:p>
            <a:pPr marL="342900" indent="-342900" algn="just">
              <a:lnSpc>
                <a:spcPct val="200000"/>
              </a:lnSpc>
            </a:pPr>
            <a:r>
              <a:rPr lang="en-US" altLang="en-US" sz="2800" b="0" u="sng">
                <a:solidFill>
                  <a:srgbClr val="C00000"/>
                </a:solidFill>
                <a:latin typeface="Calibri" pitchFamily="34" charset="0"/>
              </a:rPr>
              <a:t>Why?</a:t>
            </a:r>
            <a:r>
              <a:rPr lang="en-US" altLang="en-US" sz="2800" b="0">
                <a:solidFill>
                  <a:srgbClr val="C00000"/>
                </a:solidFill>
                <a:latin typeface="Calibri" pitchFamily="34" charset="0"/>
              </a:rPr>
              <a:t> Because these Najis products in our knowledge are contained in these products?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5"/>
          <p:cNvSpPr txBox="1">
            <a:spLocks noChangeArrowheads="1"/>
          </p:cNvSpPr>
          <p:nvPr/>
        </p:nvSpPr>
        <p:spPr bwMode="auto">
          <a:xfrm>
            <a:off x="76200" y="847725"/>
            <a:ext cx="8915400" cy="4281488"/>
          </a:xfrm>
          <a:prstGeom prst="rect">
            <a:avLst/>
          </a:prstGeom>
          <a:solidFill>
            <a:srgbClr val="FFFF99"/>
          </a:solidFill>
          <a:ln w="38100">
            <a:solidFill>
              <a:srgbClr val="FF3300"/>
            </a:solidFill>
            <a:miter lim="800000"/>
            <a:headEnd/>
            <a:tailEnd/>
          </a:ln>
        </p:spPr>
        <p:txBody>
          <a:bodyPr>
            <a:spAutoFit/>
          </a:bodyPr>
          <a:lstStyle/>
          <a:p>
            <a:pPr marL="342900" indent="-342900" algn="just">
              <a:lnSpc>
                <a:spcPct val="200000"/>
              </a:lnSpc>
            </a:pPr>
            <a:r>
              <a:rPr lang="en-US" altLang="en-US" sz="2800" b="0">
                <a:solidFill>
                  <a:srgbClr val="FF0000"/>
                </a:solidFill>
                <a:latin typeface="Calibri" pitchFamily="34" charset="0"/>
              </a:rPr>
              <a:t>Question</a:t>
            </a:r>
            <a:r>
              <a:rPr lang="en-US" altLang="en-US" sz="2800" b="0">
                <a:solidFill>
                  <a:srgbClr val="0033CC"/>
                </a:solidFill>
                <a:latin typeface="Calibri" pitchFamily="34" charset="0"/>
              </a:rPr>
              <a:t>: GMO food is everywhere, it is cheaper and cannot be avoided. </a:t>
            </a:r>
          </a:p>
          <a:p>
            <a:pPr marL="342900" indent="-342900" algn="just">
              <a:lnSpc>
                <a:spcPct val="200000"/>
              </a:lnSpc>
            </a:pPr>
            <a:r>
              <a:rPr lang="en-US" altLang="en-US" sz="2800" b="0">
                <a:solidFill>
                  <a:srgbClr val="0033CC"/>
                </a:solidFill>
                <a:latin typeface="Calibri" pitchFamily="34" charset="0"/>
              </a:rPr>
              <a:t>Would it be wastage –</a:t>
            </a:r>
            <a:r>
              <a:rPr lang="en-US" altLang="en-US" sz="2800" b="0">
                <a:solidFill>
                  <a:srgbClr val="C00000"/>
                </a:solidFill>
                <a:latin typeface="Calibri" pitchFamily="34" charset="0"/>
              </a:rPr>
              <a:t>israaf</a:t>
            </a:r>
            <a:r>
              <a:rPr lang="en-US" altLang="en-US" sz="2800" b="0">
                <a:solidFill>
                  <a:srgbClr val="0033CC"/>
                </a:solidFill>
                <a:latin typeface="Calibri" pitchFamily="34" charset="0"/>
              </a:rPr>
              <a:t> to buy food that is </a:t>
            </a:r>
            <a:r>
              <a:rPr lang="en-US" altLang="en-US" sz="2800" b="0" u="sng">
                <a:solidFill>
                  <a:srgbClr val="0033CC"/>
                </a:solidFill>
                <a:latin typeface="Calibri" pitchFamily="34" charset="0"/>
              </a:rPr>
              <a:t>not GMO</a:t>
            </a:r>
            <a:r>
              <a:rPr lang="en-US" altLang="en-US" sz="2800" b="0">
                <a:solidFill>
                  <a:srgbClr val="0033CC"/>
                </a:solidFill>
                <a:latin typeface="Calibri" pitchFamily="34" charset="0"/>
              </a:rPr>
              <a:t> processed and it costs twice to three times more than GMO products?  </a:t>
            </a:r>
          </a:p>
        </p:txBody>
      </p:sp>
      <p:sp>
        <p:nvSpPr>
          <p:cNvPr id="37891" name="Text Box 5"/>
          <p:cNvSpPr txBox="1">
            <a:spLocks noChangeArrowheads="1"/>
          </p:cNvSpPr>
          <p:nvPr/>
        </p:nvSpPr>
        <p:spPr bwMode="auto">
          <a:xfrm>
            <a:off x="0" y="0"/>
            <a:ext cx="1447800" cy="523875"/>
          </a:xfrm>
          <a:prstGeom prst="rect">
            <a:avLst/>
          </a:prstGeom>
          <a:solidFill>
            <a:srgbClr val="FFFF00"/>
          </a:solidFill>
          <a:ln w="38100">
            <a:solidFill>
              <a:srgbClr val="FF3300"/>
            </a:solidFill>
            <a:miter lim="800000"/>
            <a:headEnd/>
            <a:tailEnd/>
          </a:ln>
        </p:spPr>
        <p:txBody>
          <a:bodyPr>
            <a:spAutoFit/>
          </a:bodyPr>
          <a:lstStyle/>
          <a:p>
            <a:pPr marL="342900" indent="-342900" algn="just"/>
            <a:r>
              <a:rPr lang="en-US" altLang="en-US" sz="2800" b="0">
                <a:solidFill>
                  <a:srgbClr val="FF0000"/>
                </a:solidFill>
                <a:latin typeface="Calibri" pitchFamily="34" charset="0"/>
              </a:rPr>
              <a:t>Q</a:t>
            </a:r>
            <a:r>
              <a:rPr lang="en-US" altLang="en-US" sz="2800" b="0">
                <a:solidFill>
                  <a:srgbClr val="0033CC"/>
                </a:solidFill>
                <a:latin typeface="Calibri" pitchFamily="34" charset="0"/>
              </a:rPr>
              <a:t>&amp;A</a:t>
            </a: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5"/>
          <p:cNvSpPr txBox="1">
            <a:spLocks noChangeArrowheads="1"/>
          </p:cNvSpPr>
          <p:nvPr/>
        </p:nvSpPr>
        <p:spPr bwMode="auto">
          <a:xfrm>
            <a:off x="76200" y="915988"/>
            <a:ext cx="8839200" cy="3417887"/>
          </a:xfrm>
          <a:prstGeom prst="rect">
            <a:avLst/>
          </a:prstGeom>
          <a:solidFill>
            <a:srgbClr val="FFFF99"/>
          </a:solidFill>
          <a:ln w="38100">
            <a:solidFill>
              <a:srgbClr val="FF3300"/>
            </a:solidFill>
            <a:miter lim="800000"/>
            <a:headEnd/>
            <a:tailEnd/>
          </a:ln>
        </p:spPr>
        <p:txBody>
          <a:bodyPr>
            <a:spAutoFit/>
          </a:bodyPr>
          <a:lstStyle/>
          <a:p>
            <a:pPr marL="342900" indent="-342900" algn="just">
              <a:lnSpc>
                <a:spcPct val="200000"/>
              </a:lnSpc>
            </a:pPr>
            <a:r>
              <a:rPr lang="en-US" altLang="en-US" sz="2800" b="0">
                <a:solidFill>
                  <a:srgbClr val="FF0000"/>
                </a:solidFill>
                <a:latin typeface="Calibri" pitchFamily="34" charset="0"/>
              </a:rPr>
              <a:t>Answer</a:t>
            </a:r>
            <a:r>
              <a:rPr lang="en-US" altLang="en-US" sz="2800" b="0">
                <a:solidFill>
                  <a:srgbClr val="0033CC"/>
                </a:solidFill>
                <a:latin typeface="Calibri" pitchFamily="34" charset="0"/>
              </a:rPr>
              <a:t>: As long as their are </a:t>
            </a:r>
            <a:r>
              <a:rPr lang="en-US" altLang="en-US" sz="2800" b="0" u="sng">
                <a:solidFill>
                  <a:srgbClr val="0033CC"/>
                </a:solidFill>
                <a:latin typeface="Calibri" pitchFamily="34" charset="0"/>
              </a:rPr>
              <a:t>no reports on GMO products that cause Harm to human’s health </a:t>
            </a:r>
            <a:r>
              <a:rPr lang="en-US" altLang="en-US" sz="2800" b="0">
                <a:solidFill>
                  <a:srgbClr val="0033CC"/>
                </a:solidFill>
                <a:latin typeface="Calibri" pitchFamily="34" charset="0"/>
              </a:rPr>
              <a:t>or has been </a:t>
            </a:r>
            <a:r>
              <a:rPr lang="en-US" altLang="en-US" sz="2800" b="0" u="sng">
                <a:solidFill>
                  <a:srgbClr val="0033CC"/>
                </a:solidFill>
                <a:latin typeface="Calibri" pitchFamily="34" charset="0"/>
              </a:rPr>
              <a:t>initiated from Haram sources</a:t>
            </a:r>
            <a:r>
              <a:rPr lang="en-US" altLang="en-US" sz="2800" b="0">
                <a:solidFill>
                  <a:srgbClr val="0033CC"/>
                </a:solidFill>
                <a:latin typeface="Calibri" pitchFamily="34" charset="0"/>
              </a:rPr>
              <a:t> then it is considered as Halal to purchased and consumed.  </a:t>
            </a:r>
          </a:p>
        </p:txBody>
      </p:sp>
      <p:sp>
        <p:nvSpPr>
          <p:cNvPr id="38915" name="Text Box 5"/>
          <p:cNvSpPr txBox="1">
            <a:spLocks noChangeArrowheads="1"/>
          </p:cNvSpPr>
          <p:nvPr/>
        </p:nvSpPr>
        <p:spPr bwMode="auto">
          <a:xfrm>
            <a:off x="0" y="0"/>
            <a:ext cx="1447800" cy="523875"/>
          </a:xfrm>
          <a:prstGeom prst="rect">
            <a:avLst/>
          </a:prstGeom>
          <a:solidFill>
            <a:srgbClr val="FFFF00"/>
          </a:solidFill>
          <a:ln w="38100">
            <a:solidFill>
              <a:srgbClr val="FF3300"/>
            </a:solidFill>
            <a:miter lim="800000"/>
            <a:headEnd/>
            <a:tailEnd/>
          </a:ln>
        </p:spPr>
        <p:txBody>
          <a:bodyPr>
            <a:spAutoFit/>
          </a:bodyPr>
          <a:lstStyle/>
          <a:p>
            <a:pPr marL="342900" indent="-342900" algn="just"/>
            <a:r>
              <a:rPr lang="en-US" altLang="en-US" sz="2800" b="0">
                <a:solidFill>
                  <a:srgbClr val="FF0000"/>
                </a:solidFill>
                <a:latin typeface="Calibri" pitchFamily="34" charset="0"/>
              </a:rPr>
              <a:t>Q</a:t>
            </a:r>
            <a:r>
              <a:rPr lang="en-US" altLang="en-US" sz="2800" b="0">
                <a:solidFill>
                  <a:srgbClr val="0033CC"/>
                </a:solidFill>
                <a:latin typeface="Calibri" pitchFamily="34" charset="0"/>
              </a:rPr>
              <a:t>&amp;A</a:t>
            </a: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5"/>
          <p:cNvSpPr txBox="1">
            <a:spLocks noChangeArrowheads="1"/>
          </p:cNvSpPr>
          <p:nvPr/>
        </p:nvSpPr>
        <p:spPr bwMode="auto">
          <a:xfrm>
            <a:off x="152400" y="885825"/>
            <a:ext cx="8839200" cy="4279900"/>
          </a:xfrm>
          <a:prstGeom prst="rect">
            <a:avLst/>
          </a:prstGeom>
          <a:solidFill>
            <a:srgbClr val="FFFF99"/>
          </a:solidFill>
          <a:ln w="38100">
            <a:solidFill>
              <a:srgbClr val="FF3300"/>
            </a:solidFill>
            <a:miter lim="800000"/>
            <a:headEnd/>
            <a:tailEnd/>
          </a:ln>
        </p:spPr>
        <p:txBody>
          <a:bodyPr>
            <a:spAutoFit/>
          </a:bodyPr>
          <a:lstStyle/>
          <a:p>
            <a:pPr marL="342900" indent="-342900" algn="just">
              <a:lnSpc>
                <a:spcPct val="200000"/>
              </a:lnSpc>
            </a:pPr>
            <a:r>
              <a:rPr lang="en-US" altLang="en-US" sz="2800" b="0">
                <a:solidFill>
                  <a:srgbClr val="FF0000"/>
                </a:solidFill>
                <a:latin typeface="Calibri" pitchFamily="34" charset="0"/>
              </a:rPr>
              <a:t>Question</a:t>
            </a:r>
            <a:r>
              <a:rPr lang="en-US" altLang="en-US" sz="2800" b="0">
                <a:solidFill>
                  <a:srgbClr val="0033CC"/>
                </a:solidFill>
                <a:latin typeface="Calibri" pitchFamily="34" charset="0"/>
              </a:rPr>
              <a:t>: If GMO products still questionable whether or not Harmful, and that evidences are inconclusive and needs additional studies, in addition, there were no reports of GMOS’ DNA sources as Haram, can we purchased them and eat them?</a:t>
            </a:r>
          </a:p>
        </p:txBody>
      </p:sp>
      <p:sp>
        <p:nvSpPr>
          <p:cNvPr id="39939" name="Text Box 5"/>
          <p:cNvSpPr txBox="1">
            <a:spLocks noChangeArrowheads="1"/>
          </p:cNvSpPr>
          <p:nvPr/>
        </p:nvSpPr>
        <p:spPr bwMode="auto">
          <a:xfrm>
            <a:off x="0" y="0"/>
            <a:ext cx="1447800" cy="523875"/>
          </a:xfrm>
          <a:prstGeom prst="rect">
            <a:avLst/>
          </a:prstGeom>
          <a:solidFill>
            <a:srgbClr val="FFFF00"/>
          </a:solidFill>
          <a:ln w="38100">
            <a:solidFill>
              <a:srgbClr val="FF3300"/>
            </a:solidFill>
            <a:miter lim="800000"/>
            <a:headEnd/>
            <a:tailEnd/>
          </a:ln>
        </p:spPr>
        <p:txBody>
          <a:bodyPr>
            <a:spAutoFit/>
          </a:bodyPr>
          <a:lstStyle/>
          <a:p>
            <a:pPr marL="342900" indent="-342900" algn="just"/>
            <a:r>
              <a:rPr lang="en-US" altLang="en-US" sz="2800" b="0">
                <a:solidFill>
                  <a:srgbClr val="FF0000"/>
                </a:solidFill>
                <a:latin typeface="Calibri" pitchFamily="34" charset="0"/>
              </a:rPr>
              <a:t>Q</a:t>
            </a:r>
            <a:r>
              <a:rPr lang="en-US" altLang="en-US" sz="2800" b="0">
                <a:solidFill>
                  <a:srgbClr val="0033CC"/>
                </a:solidFill>
                <a:latin typeface="Calibri" pitchFamily="34" charset="0"/>
              </a:rPr>
              <a:t>&amp;A</a:t>
            </a: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5"/>
          <p:cNvSpPr txBox="1">
            <a:spLocks noChangeArrowheads="1"/>
          </p:cNvSpPr>
          <p:nvPr/>
        </p:nvSpPr>
        <p:spPr bwMode="auto">
          <a:xfrm>
            <a:off x="76200" y="990600"/>
            <a:ext cx="8839200" cy="5141913"/>
          </a:xfrm>
          <a:prstGeom prst="rect">
            <a:avLst/>
          </a:prstGeom>
          <a:solidFill>
            <a:srgbClr val="FFFF99"/>
          </a:solidFill>
          <a:ln w="38100">
            <a:solidFill>
              <a:srgbClr val="FF3300"/>
            </a:solidFill>
            <a:miter lim="800000"/>
            <a:headEnd/>
            <a:tailEnd/>
          </a:ln>
        </p:spPr>
        <p:txBody>
          <a:bodyPr>
            <a:spAutoFit/>
          </a:bodyPr>
          <a:lstStyle/>
          <a:p>
            <a:pPr marL="342900" indent="-342900" algn="just">
              <a:lnSpc>
                <a:spcPct val="200000"/>
              </a:lnSpc>
            </a:pPr>
            <a:r>
              <a:rPr lang="en-US" altLang="en-US" sz="2800" b="0">
                <a:solidFill>
                  <a:srgbClr val="FF0000"/>
                </a:solidFill>
                <a:latin typeface="Calibri" pitchFamily="34" charset="0"/>
              </a:rPr>
              <a:t>Answer</a:t>
            </a:r>
            <a:r>
              <a:rPr lang="en-US" altLang="en-US" sz="2800" b="0">
                <a:solidFill>
                  <a:srgbClr val="0033CC"/>
                </a:solidFill>
                <a:latin typeface="Calibri" pitchFamily="34" charset="0"/>
              </a:rPr>
              <a:t>: As a general rule, the origin of things are Halal unless forbidden by Islam. </a:t>
            </a:r>
            <a:r>
              <a:rPr lang="en-US" altLang="en-US" sz="2800" b="0" u="sng">
                <a:solidFill>
                  <a:srgbClr val="FF0000"/>
                </a:solidFill>
                <a:latin typeface="Calibri" pitchFamily="34" charset="0"/>
              </a:rPr>
              <a:t>Questionable</a:t>
            </a:r>
            <a:r>
              <a:rPr lang="en-US" altLang="en-US" sz="2800" b="0" u="sng">
                <a:solidFill>
                  <a:srgbClr val="0033CC"/>
                </a:solidFill>
                <a:latin typeface="Calibri" pitchFamily="34" charset="0"/>
              </a:rPr>
              <a:t> GMO products considered as Mashbooh products</a:t>
            </a:r>
            <a:r>
              <a:rPr lang="en-US" altLang="en-US" sz="2800" b="0">
                <a:solidFill>
                  <a:srgbClr val="0033CC"/>
                </a:solidFill>
                <a:latin typeface="Calibri" pitchFamily="34" charset="0"/>
              </a:rPr>
              <a:t>. Purchasing or eating Mashbooh products will not be a sin, but it is advisable to avoid Mashbooh products to </a:t>
            </a:r>
            <a:r>
              <a:rPr lang="en-US" altLang="en-US" sz="2800" b="0" u="sng">
                <a:solidFill>
                  <a:srgbClr val="0033CC"/>
                </a:solidFill>
                <a:latin typeface="Calibri" pitchFamily="34" charset="0"/>
              </a:rPr>
              <a:t>safe guard </a:t>
            </a:r>
            <a:r>
              <a:rPr lang="en-US" altLang="en-US" sz="2800" b="0">
                <a:solidFill>
                  <a:srgbClr val="0033CC"/>
                </a:solidFill>
                <a:latin typeface="Calibri" pitchFamily="34" charset="0"/>
              </a:rPr>
              <a:t>our self from falling into the restricted area of  Haram.</a:t>
            </a:r>
          </a:p>
        </p:txBody>
      </p:sp>
      <p:sp>
        <p:nvSpPr>
          <p:cNvPr id="40963" name="Text Box 5"/>
          <p:cNvSpPr txBox="1">
            <a:spLocks noChangeArrowheads="1"/>
          </p:cNvSpPr>
          <p:nvPr/>
        </p:nvSpPr>
        <p:spPr bwMode="auto">
          <a:xfrm>
            <a:off x="0" y="0"/>
            <a:ext cx="1447800" cy="523875"/>
          </a:xfrm>
          <a:prstGeom prst="rect">
            <a:avLst/>
          </a:prstGeom>
          <a:solidFill>
            <a:srgbClr val="FFFF00"/>
          </a:solidFill>
          <a:ln w="38100">
            <a:solidFill>
              <a:srgbClr val="FF3300"/>
            </a:solidFill>
            <a:miter lim="800000"/>
            <a:headEnd/>
            <a:tailEnd/>
          </a:ln>
        </p:spPr>
        <p:txBody>
          <a:bodyPr>
            <a:spAutoFit/>
          </a:bodyPr>
          <a:lstStyle/>
          <a:p>
            <a:pPr marL="342900" indent="-342900" algn="just"/>
            <a:r>
              <a:rPr lang="en-US" altLang="en-US" sz="2800" b="0">
                <a:solidFill>
                  <a:srgbClr val="FF0000"/>
                </a:solidFill>
                <a:latin typeface="Calibri" pitchFamily="34" charset="0"/>
              </a:rPr>
              <a:t>Q</a:t>
            </a:r>
            <a:r>
              <a:rPr lang="en-US" altLang="en-US" sz="2800" b="0">
                <a:solidFill>
                  <a:srgbClr val="0033CC"/>
                </a:solidFill>
                <a:latin typeface="Calibri" pitchFamily="34" charset="0"/>
              </a:rPr>
              <a:t>&amp;A</a:t>
            </a: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5"/>
          <p:cNvSpPr txBox="1">
            <a:spLocks noChangeArrowheads="1"/>
          </p:cNvSpPr>
          <p:nvPr/>
        </p:nvSpPr>
        <p:spPr bwMode="auto">
          <a:xfrm>
            <a:off x="152400" y="915988"/>
            <a:ext cx="8839200" cy="2555875"/>
          </a:xfrm>
          <a:prstGeom prst="rect">
            <a:avLst/>
          </a:prstGeom>
          <a:solidFill>
            <a:srgbClr val="FFFF99"/>
          </a:solidFill>
          <a:ln w="38100">
            <a:solidFill>
              <a:srgbClr val="FF3300"/>
            </a:solidFill>
            <a:miter lim="800000"/>
            <a:headEnd/>
            <a:tailEnd/>
          </a:ln>
        </p:spPr>
        <p:txBody>
          <a:bodyPr>
            <a:spAutoFit/>
          </a:bodyPr>
          <a:lstStyle/>
          <a:p>
            <a:pPr marL="342900" indent="-342900" algn="just">
              <a:lnSpc>
                <a:spcPct val="200000"/>
              </a:lnSpc>
            </a:pPr>
            <a:r>
              <a:rPr lang="en-US" altLang="en-US" sz="2800" b="0">
                <a:solidFill>
                  <a:srgbClr val="FF0000"/>
                </a:solidFill>
                <a:latin typeface="Calibri" pitchFamily="34" charset="0"/>
              </a:rPr>
              <a:t>Question</a:t>
            </a:r>
            <a:r>
              <a:rPr lang="en-US" altLang="en-US" sz="2800" b="0">
                <a:solidFill>
                  <a:srgbClr val="0033CC"/>
                </a:solidFill>
                <a:latin typeface="Calibri" pitchFamily="34" charset="0"/>
              </a:rPr>
              <a:t>: Would GMOs considered as an attempts to modify living things (i.e. Tampering with nature)? If so then would that be considered as a sin?  </a:t>
            </a:r>
          </a:p>
        </p:txBody>
      </p:sp>
      <p:sp>
        <p:nvSpPr>
          <p:cNvPr id="41987" name="Text Box 5"/>
          <p:cNvSpPr txBox="1">
            <a:spLocks noChangeArrowheads="1"/>
          </p:cNvSpPr>
          <p:nvPr/>
        </p:nvSpPr>
        <p:spPr bwMode="auto">
          <a:xfrm>
            <a:off x="0" y="0"/>
            <a:ext cx="1447800" cy="523875"/>
          </a:xfrm>
          <a:prstGeom prst="rect">
            <a:avLst/>
          </a:prstGeom>
          <a:solidFill>
            <a:srgbClr val="FFFF00"/>
          </a:solidFill>
          <a:ln w="38100">
            <a:solidFill>
              <a:srgbClr val="FF3300"/>
            </a:solidFill>
            <a:miter lim="800000"/>
            <a:headEnd/>
            <a:tailEnd/>
          </a:ln>
        </p:spPr>
        <p:txBody>
          <a:bodyPr>
            <a:spAutoFit/>
          </a:bodyPr>
          <a:lstStyle/>
          <a:p>
            <a:pPr marL="342900" indent="-342900" algn="just"/>
            <a:r>
              <a:rPr lang="en-US" altLang="en-US" sz="2800" b="0">
                <a:solidFill>
                  <a:srgbClr val="FF0000"/>
                </a:solidFill>
                <a:latin typeface="Calibri" pitchFamily="34" charset="0"/>
              </a:rPr>
              <a:t>Q</a:t>
            </a:r>
            <a:r>
              <a:rPr lang="en-US" altLang="en-US" sz="2800" b="0">
                <a:solidFill>
                  <a:srgbClr val="0033CC"/>
                </a:solidFill>
                <a:latin typeface="Calibri" pitchFamily="34" charset="0"/>
              </a:rPr>
              <a:t>&amp;A</a:t>
            </a: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eaLnBrk="0" hangingPunct="0">
              <a:defRPr/>
            </a:pPr>
            <a:r>
              <a:rPr lang="en-US" dirty="0" smtClean="0">
                <a:latin typeface="Calibri" pitchFamily="34" charset="0"/>
                <a:ea typeface="Times New Roman" pitchFamily="18" charset="0"/>
                <a:cs typeface="Calibri" pitchFamily="34" charset="0"/>
              </a:rPr>
              <a:t>Definitions</a:t>
            </a:r>
          </a:p>
          <a:p>
            <a:pPr eaLnBrk="0" hangingPunct="0">
              <a:defRPr/>
            </a:pPr>
            <a:r>
              <a:rPr lang="en-US" dirty="0" err="1" smtClean="0">
                <a:latin typeface="Calibri" pitchFamily="34" charset="0"/>
                <a:cs typeface="Calibri" pitchFamily="34" charset="0"/>
              </a:rPr>
              <a:t>Halal</a:t>
            </a:r>
            <a:r>
              <a:rPr lang="en-US" dirty="0" smtClean="0">
                <a:latin typeface="Calibri" pitchFamily="34" charset="0"/>
                <a:cs typeface="Calibri" pitchFamily="34" charset="0"/>
              </a:rPr>
              <a:t> &amp; </a:t>
            </a:r>
            <a:r>
              <a:rPr lang="en-US" dirty="0" err="1" smtClean="0">
                <a:latin typeface="Calibri" pitchFamily="34" charset="0"/>
                <a:cs typeface="Calibri" pitchFamily="34" charset="0"/>
              </a:rPr>
              <a:t>Haram</a:t>
            </a:r>
            <a:r>
              <a:rPr lang="en-US" dirty="0" smtClean="0">
                <a:latin typeface="Calibri" pitchFamily="34" charset="0"/>
                <a:cs typeface="Calibri" pitchFamily="34" charset="0"/>
              </a:rPr>
              <a:t> In Islam</a:t>
            </a:r>
          </a:p>
          <a:p>
            <a:pPr eaLnBrk="0" hangingPunct="0">
              <a:defRPr/>
            </a:pPr>
            <a:r>
              <a:rPr lang="en-US" dirty="0" smtClean="0">
                <a:latin typeface="Calibri" pitchFamily="34" charset="0"/>
                <a:cs typeface="Calibri" pitchFamily="34" charset="0"/>
              </a:rPr>
              <a:t>Question &amp; Answers</a:t>
            </a:r>
          </a:p>
          <a:p>
            <a:pPr eaLnBrk="0" hangingPunct="0">
              <a:defRPr/>
            </a:pPr>
            <a:endParaRPr lang="en-US" dirty="0" smtClean="0">
              <a:latin typeface="Calibri" pitchFamily="34" charset="0"/>
              <a:cs typeface="Calibri" pitchFamily="34" charset="0"/>
            </a:endParaRPr>
          </a:p>
          <a:p>
            <a:pPr eaLnBrk="0" hangingPunct="0">
              <a:defRPr/>
            </a:pPr>
            <a:endParaRPr lang="en-US" dirty="0">
              <a:latin typeface="Calibri" pitchFamily="34" charset="0"/>
              <a:ea typeface="Times New Roman" pitchFamily="18" charset="0"/>
              <a:cs typeface="Calibri" pitchFamily="34" charset="0"/>
            </a:endParaRPr>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9" name="Title 1"/>
          <p:cNvSpPr>
            <a:spLocks noGrp="1"/>
          </p:cNvSpPr>
          <p:nvPr>
            <p:ph type="title"/>
          </p:nvPr>
        </p:nvSpPr>
        <p:spPr>
          <a:xfrm>
            <a:off x="457200" y="142852"/>
            <a:ext cx="8229600" cy="720000"/>
          </a:xfrm>
        </p:spPr>
        <p:txBody>
          <a:bodyPr>
            <a:normAutofit fontScale="90000"/>
          </a:bodyPr>
          <a:lstStyle/>
          <a:p>
            <a:pPr algn="l">
              <a:lnSpc>
                <a:spcPct val="150000"/>
              </a:lnSpc>
              <a:defRPr/>
            </a:pPr>
            <a:r>
              <a:rPr lang="en-US" dirty="0" smtClean="0">
                <a:latin typeface="Calibri" pitchFamily="34" charset="0"/>
                <a:cs typeface="Calibri" pitchFamily="34" charset="0"/>
              </a:rPr>
              <a:t>Content</a:t>
            </a:r>
            <a:endParaRPr lang="en-US" dirty="0">
              <a:latin typeface="Calibri" pitchFamily="34" charset="0"/>
              <a:cs typeface="Calibri" pitchFamily="34" charset="0"/>
            </a:endParaRPr>
          </a:p>
        </p:txBody>
      </p:sp>
      <p:sp>
        <p:nvSpPr>
          <p:cNvPr id="20" name="Rectangle 1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Rectangle 2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2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Rectangle 2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5"/>
          <p:cNvSpPr txBox="1">
            <a:spLocks noChangeArrowheads="1"/>
          </p:cNvSpPr>
          <p:nvPr/>
        </p:nvSpPr>
        <p:spPr bwMode="auto">
          <a:xfrm>
            <a:off x="152400" y="958850"/>
            <a:ext cx="8839200" cy="5262563"/>
          </a:xfrm>
          <a:prstGeom prst="rect">
            <a:avLst/>
          </a:prstGeom>
          <a:solidFill>
            <a:srgbClr val="FFFF99"/>
          </a:solidFill>
          <a:ln w="38100">
            <a:solidFill>
              <a:srgbClr val="FF3300"/>
            </a:solidFill>
            <a:miter lim="800000"/>
            <a:headEnd/>
            <a:tailEnd/>
          </a:ln>
        </p:spPr>
        <p:txBody>
          <a:bodyPr>
            <a:spAutoFit/>
          </a:bodyPr>
          <a:lstStyle/>
          <a:p>
            <a:pPr marL="342900" indent="-342900">
              <a:lnSpc>
                <a:spcPct val="200000"/>
              </a:lnSpc>
            </a:pPr>
            <a:r>
              <a:rPr lang="en-US" altLang="en-US" sz="2400" b="0">
                <a:solidFill>
                  <a:srgbClr val="FF0000"/>
                </a:solidFill>
                <a:latin typeface="Calibri" pitchFamily="34" charset="0"/>
              </a:rPr>
              <a:t>Answer </a:t>
            </a:r>
            <a:r>
              <a:rPr lang="en-US" altLang="en-US" sz="2400" b="0">
                <a:solidFill>
                  <a:srgbClr val="0033CC"/>
                </a:solidFill>
                <a:latin typeface="Calibri" pitchFamily="34" charset="0"/>
              </a:rPr>
              <a:t>: if the purpose behind the modification </a:t>
            </a:r>
            <a:r>
              <a:rPr lang="en-US" altLang="en-US" sz="2400" b="0" u="sng">
                <a:solidFill>
                  <a:srgbClr val="0033CC"/>
                </a:solidFill>
                <a:latin typeface="Calibri" pitchFamily="34" charset="0"/>
              </a:rPr>
              <a:t>is essential and for the public interest, such as  to promote the welfare of all</a:t>
            </a:r>
            <a:r>
              <a:rPr lang="en-US" altLang="en-US" sz="2400" u="sng" baseline="30000">
                <a:solidFill>
                  <a:srgbClr val="FF0000"/>
                </a:solidFill>
                <a:latin typeface="Calibri" pitchFamily="34" charset="0"/>
              </a:rPr>
              <a:t>1</a:t>
            </a:r>
            <a:r>
              <a:rPr lang="en-US" altLang="en-US" sz="2400" b="0">
                <a:solidFill>
                  <a:srgbClr val="0033CC"/>
                </a:solidFill>
                <a:latin typeface="Calibri" pitchFamily="34" charset="0"/>
              </a:rPr>
              <a:t>, or </a:t>
            </a:r>
            <a:r>
              <a:rPr lang="en-US" altLang="en-US" sz="2400" b="0" u="sng">
                <a:solidFill>
                  <a:srgbClr val="0033CC"/>
                </a:solidFill>
                <a:latin typeface="Calibri" pitchFamily="34" charset="0"/>
              </a:rPr>
              <a:t>to prevent harm</a:t>
            </a:r>
            <a:r>
              <a:rPr lang="en-US" altLang="en-US" sz="2400" u="sng" baseline="30000">
                <a:solidFill>
                  <a:srgbClr val="FF0000"/>
                </a:solidFill>
                <a:latin typeface="Calibri" pitchFamily="34" charset="0"/>
              </a:rPr>
              <a:t>2</a:t>
            </a:r>
            <a:r>
              <a:rPr lang="en-US" altLang="en-US" sz="2400" b="0">
                <a:solidFill>
                  <a:srgbClr val="0033CC"/>
                </a:solidFill>
                <a:latin typeface="Calibri" pitchFamily="34" charset="0"/>
              </a:rPr>
              <a:t>, </a:t>
            </a:r>
            <a:r>
              <a:rPr lang="en-US" altLang="en-US" sz="2400" b="0">
                <a:solidFill>
                  <a:srgbClr val="00B050"/>
                </a:solidFill>
                <a:latin typeface="Calibri" pitchFamily="34" charset="0"/>
              </a:rPr>
              <a:t>then such modification is permissible.</a:t>
            </a:r>
          </a:p>
          <a:p>
            <a:pPr marL="342900" indent="-342900">
              <a:lnSpc>
                <a:spcPct val="200000"/>
              </a:lnSpc>
            </a:pPr>
            <a:r>
              <a:rPr lang="en-US" altLang="en-US" sz="2400" b="0">
                <a:solidFill>
                  <a:srgbClr val="FF0000"/>
                </a:solidFill>
                <a:latin typeface="Calibri" pitchFamily="34" charset="0"/>
              </a:rPr>
              <a:t>1-feed the hungry by </a:t>
            </a:r>
            <a:r>
              <a:rPr lang="en-US" altLang="en-US" sz="2400" b="0" u="sng">
                <a:solidFill>
                  <a:srgbClr val="FF0000"/>
                </a:solidFill>
                <a:latin typeface="Calibri" pitchFamily="34" charset="0"/>
              </a:rPr>
              <a:t>improving crops, fish or livestock</a:t>
            </a:r>
            <a:r>
              <a:rPr lang="en-US" altLang="en-US" sz="2400" b="0">
                <a:solidFill>
                  <a:srgbClr val="FF0000"/>
                </a:solidFill>
                <a:latin typeface="Calibri" pitchFamily="34" charset="0"/>
              </a:rPr>
              <a:t>.  Producing healthier foods with extra nutrients or vitamins.</a:t>
            </a:r>
          </a:p>
          <a:p>
            <a:pPr marL="342900" indent="-342900">
              <a:lnSpc>
                <a:spcPct val="200000"/>
              </a:lnSpc>
            </a:pPr>
            <a:r>
              <a:rPr lang="en-US" altLang="en-US" sz="2400" b="0">
                <a:solidFill>
                  <a:srgbClr val="FF0000"/>
                </a:solidFill>
                <a:latin typeface="Calibri" pitchFamily="34" charset="0"/>
              </a:rPr>
              <a:t>2- to reduce reliance on pesticides and herbicides, which pollute the environment</a:t>
            </a:r>
          </a:p>
        </p:txBody>
      </p:sp>
      <p:sp>
        <p:nvSpPr>
          <p:cNvPr id="43011" name="Text Box 5"/>
          <p:cNvSpPr txBox="1">
            <a:spLocks noChangeArrowheads="1"/>
          </p:cNvSpPr>
          <p:nvPr/>
        </p:nvSpPr>
        <p:spPr bwMode="auto">
          <a:xfrm>
            <a:off x="0" y="0"/>
            <a:ext cx="1447800" cy="523875"/>
          </a:xfrm>
          <a:prstGeom prst="rect">
            <a:avLst/>
          </a:prstGeom>
          <a:solidFill>
            <a:srgbClr val="FFFF00"/>
          </a:solidFill>
          <a:ln w="38100">
            <a:solidFill>
              <a:srgbClr val="FF3300"/>
            </a:solidFill>
            <a:miter lim="800000"/>
            <a:headEnd/>
            <a:tailEnd/>
          </a:ln>
        </p:spPr>
        <p:txBody>
          <a:bodyPr>
            <a:spAutoFit/>
          </a:bodyPr>
          <a:lstStyle/>
          <a:p>
            <a:pPr marL="342900" indent="-342900" algn="just"/>
            <a:r>
              <a:rPr lang="en-US" altLang="en-US" sz="2800" b="0">
                <a:solidFill>
                  <a:srgbClr val="FF0000"/>
                </a:solidFill>
                <a:latin typeface="Calibri" pitchFamily="34" charset="0"/>
              </a:rPr>
              <a:t>Q</a:t>
            </a:r>
            <a:r>
              <a:rPr lang="en-US" altLang="en-US" sz="2800" b="0">
                <a:solidFill>
                  <a:srgbClr val="0033CC"/>
                </a:solidFill>
                <a:latin typeface="Calibri" pitchFamily="34" charset="0"/>
              </a:rPr>
              <a:t>&amp;A</a:t>
            </a: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5"/>
          <p:cNvSpPr txBox="1">
            <a:spLocks noChangeArrowheads="1"/>
          </p:cNvSpPr>
          <p:nvPr/>
        </p:nvSpPr>
        <p:spPr bwMode="auto">
          <a:xfrm>
            <a:off x="76200" y="762000"/>
            <a:ext cx="8839200" cy="4279900"/>
          </a:xfrm>
          <a:prstGeom prst="rect">
            <a:avLst/>
          </a:prstGeom>
          <a:solidFill>
            <a:srgbClr val="FFFF99"/>
          </a:solidFill>
          <a:ln w="38100">
            <a:solidFill>
              <a:srgbClr val="FF3300"/>
            </a:solidFill>
            <a:miter lim="800000"/>
            <a:headEnd/>
            <a:tailEnd/>
          </a:ln>
        </p:spPr>
        <p:txBody>
          <a:bodyPr>
            <a:spAutoFit/>
          </a:bodyPr>
          <a:lstStyle/>
          <a:p>
            <a:pPr marL="342900" indent="-342900" algn="just">
              <a:lnSpc>
                <a:spcPct val="200000"/>
              </a:lnSpc>
            </a:pPr>
            <a:r>
              <a:rPr lang="en-US" altLang="en-US" sz="2800" b="0">
                <a:solidFill>
                  <a:srgbClr val="FF0000"/>
                </a:solidFill>
                <a:latin typeface="Calibri" pitchFamily="34" charset="0"/>
              </a:rPr>
              <a:t>Question</a:t>
            </a:r>
            <a:r>
              <a:rPr lang="en-US" altLang="en-US" sz="2800" b="0">
                <a:solidFill>
                  <a:srgbClr val="0033CC"/>
                </a:solidFill>
                <a:latin typeface="Calibri" pitchFamily="34" charset="0"/>
              </a:rPr>
              <a:t>: Is it ok to deal with GM food </a:t>
            </a:r>
            <a:r>
              <a:rPr lang="en-US" altLang="en-US" sz="2800" b="0" u="sng">
                <a:solidFill>
                  <a:srgbClr val="0033CC"/>
                </a:solidFill>
                <a:latin typeface="Calibri" pitchFamily="34" charset="0"/>
              </a:rPr>
              <a:t>producers</a:t>
            </a:r>
            <a:r>
              <a:rPr lang="en-US" altLang="en-US" sz="2800" b="0">
                <a:solidFill>
                  <a:srgbClr val="0033CC"/>
                </a:solidFill>
                <a:latin typeface="Calibri" pitchFamily="34" charset="0"/>
              </a:rPr>
              <a:t> that claims legal ownership over their GM products i.e. they produce seeds that will only produce one yield of crops? </a:t>
            </a:r>
          </a:p>
          <a:p>
            <a:pPr marL="342900" indent="-342900" algn="just">
              <a:lnSpc>
                <a:spcPct val="200000"/>
              </a:lnSpc>
            </a:pPr>
            <a:r>
              <a:rPr lang="en-US" altLang="en-US" sz="2800" b="0">
                <a:solidFill>
                  <a:srgbClr val="0033CC"/>
                </a:solidFill>
                <a:latin typeface="Calibri" pitchFamily="34" charset="0"/>
              </a:rPr>
              <a:t>I.e. if we purchase from them are we supporting Monopoly?</a:t>
            </a:r>
          </a:p>
        </p:txBody>
      </p:sp>
      <p:sp>
        <p:nvSpPr>
          <p:cNvPr id="44035" name="Text Box 5"/>
          <p:cNvSpPr txBox="1">
            <a:spLocks noChangeArrowheads="1"/>
          </p:cNvSpPr>
          <p:nvPr/>
        </p:nvSpPr>
        <p:spPr bwMode="auto">
          <a:xfrm>
            <a:off x="0" y="0"/>
            <a:ext cx="1447800" cy="523875"/>
          </a:xfrm>
          <a:prstGeom prst="rect">
            <a:avLst/>
          </a:prstGeom>
          <a:solidFill>
            <a:srgbClr val="FFFF00"/>
          </a:solidFill>
          <a:ln w="38100">
            <a:solidFill>
              <a:srgbClr val="FF3300"/>
            </a:solidFill>
            <a:miter lim="800000"/>
            <a:headEnd/>
            <a:tailEnd/>
          </a:ln>
        </p:spPr>
        <p:txBody>
          <a:bodyPr>
            <a:spAutoFit/>
          </a:bodyPr>
          <a:lstStyle/>
          <a:p>
            <a:pPr marL="342900" indent="-342900" algn="just"/>
            <a:r>
              <a:rPr lang="en-US" altLang="en-US" sz="2800" b="0">
                <a:solidFill>
                  <a:srgbClr val="FF0000"/>
                </a:solidFill>
                <a:latin typeface="Calibri" pitchFamily="34" charset="0"/>
              </a:rPr>
              <a:t>Q</a:t>
            </a:r>
            <a:r>
              <a:rPr lang="en-US" altLang="en-US" sz="2800" b="0">
                <a:solidFill>
                  <a:srgbClr val="0033CC"/>
                </a:solidFill>
                <a:latin typeface="Calibri" pitchFamily="34" charset="0"/>
              </a:rPr>
              <a:t>&amp;A</a:t>
            </a: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5"/>
          <p:cNvSpPr txBox="1">
            <a:spLocks noChangeArrowheads="1"/>
          </p:cNvSpPr>
          <p:nvPr/>
        </p:nvSpPr>
        <p:spPr bwMode="auto">
          <a:xfrm>
            <a:off x="152400" y="893763"/>
            <a:ext cx="8839200" cy="3419475"/>
          </a:xfrm>
          <a:prstGeom prst="rect">
            <a:avLst/>
          </a:prstGeom>
          <a:solidFill>
            <a:srgbClr val="FFFF99"/>
          </a:solidFill>
          <a:ln w="38100">
            <a:solidFill>
              <a:srgbClr val="FF3300"/>
            </a:solidFill>
            <a:miter lim="800000"/>
            <a:headEnd/>
            <a:tailEnd/>
          </a:ln>
        </p:spPr>
        <p:txBody>
          <a:bodyPr>
            <a:spAutoFit/>
          </a:bodyPr>
          <a:lstStyle/>
          <a:p>
            <a:pPr marL="342900" indent="-342900" algn="just">
              <a:lnSpc>
                <a:spcPct val="200000"/>
              </a:lnSpc>
            </a:pPr>
            <a:r>
              <a:rPr lang="en-US" altLang="en-US" sz="2800" b="0">
                <a:solidFill>
                  <a:srgbClr val="FF0000"/>
                </a:solidFill>
                <a:latin typeface="Calibri" pitchFamily="34" charset="0"/>
              </a:rPr>
              <a:t>Answer</a:t>
            </a:r>
            <a:r>
              <a:rPr lang="en-US" altLang="en-US" sz="2800" b="0">
                <a:solidFill>
                  <a:srgbClr val="0033CC"/>
                </a:solidFill>
                <a:latin typeface="Calibri" pitchFamily="34" charset="0"/>
              </a:rPr>
              <a:t>: If alternative sources are available then it would be advisable not to purchase from Monopolizing companies.  Purchasing from Monopolizing must be limited to only a crisis situation.</a:t>
            </a:r>
          </a:p>
        </p:txBody>
      </p:sp>
      <p:sp>
        <p:nvSpPr>
          <p:cNvPr id="45059" name="Text Box 5"/>
          <p:cNvSpPr txBox="1">
            <a:spLocks noChangeArrowheads="1"/>
          </p:cNvSpPr>
          <p:nvPr/>
        </p:nvSpPr>
        <p:spPr bwMode="auto">
          <a:xfrm>
            <a:off x="0" y="0"/>
            <a:ext cx="1447800" cy="523875"/>
          </a:xfrm>
          <a:prstGeom prst="rect">
            <a:avLst/>
          </a:prstGeom>
          <a:solidFill>
            <a:srgbClr val="FFFF00"/>
          </a:solidFill>
          <a:ln w="38100">
            <a:solidFill>
              <a:srgbClr val="FF3300"/>
            </a:solidFill>
            <a:miter lim="800000"/>
            <a:headEnd/>
            <a:tailEnd/>
          </a:ln>
        </p:spPr>
        <p:txBody>
          <a:bodyPr>
            <a:spAutoFit/>
          </a:bodyPr>
          <a:lstStyle/>
          <a:p>
            <a:pPr marL="342900" indent="-342900" algn="just"/>
            <a:r>
              <a:rPr lang="en-US" altLang="en-US" sz="2800" b="0">
                <a:solidFill>
                  <a:srgbClr val="FF0000"/>
                </a:solidFill>
                <a:latin typeface="Calibri" pitchFamily="34" charset="0"/>
              </a:rPr>
              <a:t>Q</a:t>
            </a:r>
            <a:r>
              <a:rPr lang="en-US" altLang="en-US" sz="2800" b="0">
                <a:solidFill>
                  <a:srgbClr val="0033CC"/>
                </a:solidFill>
                <a:latin typeface="Calibri" pitchFamily="34" charset="0"/>
              </a:rPr>
              <a:t>&amp;A</a:t>
            </a: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5"/>
          <p:cNvSpPr txBox="1">
            <a:spLocks noChangeArrowheads="1"/>
          </p:cNvSpPr>
          <p:nvPr/>
        </p:nvSpPr>
        <p:spPr bwMode="auto">
          <a:xfrm>
            <a:off x="152400" y="990600"/>
            <a:ext cx="8839200" cy="3419475"/>
          </a:xfrm>
          <a:prstGeom prst="rect">
            <a:avLst/>
          </a:prstGeom>
          <a:solidFill>
            <a:srgbClr val="FFFF00"/>
          </a:solidFill>
          <a:ln w="38100">
            <a:solidFill>
              <a:srgbClr val="FF3300"/>
            </a:solidFill>
            <a:miter lim="800000"/>
            <a:headEnd/>
            <a:tailEnd/>
          </a:ln>
        </p:spPr>
        <p:txBody>
          <a:bodyPr>
            <a:spAutoFit/>
          </a:bodyPr>
          <a:lstStyle/>
          <a:p>
            <a:pPr marL="342900" indent="-342900" algn="just">
              <a:lnSpc>
                <a:spcPct val="200000"/>
              </a:lnSpc>
            </a:pPr>
            <a:r>
              <a:rPr lang="en-US" altLang="en-US" sz="2800" b="0">
                <a:solidFill>
                  <a:srgbClr val="FF0000"/>
                </a:solidFill>
                <a:latin typeface="Calibri" pitchFamily="34" charset="0"/>
              </a:rPr>
              <a:t>Question</a:t>
            </a:r>
            <a:r>
              <a:rPr lang="en-US" altLang="en-US" sz="2800" b="0">
                <a:solidFill>
                  <a:srgbClr val="0033CC"/>
                </a:solidFill>
                <a:latin typeface="Calibri" pitchFamily="34" charset="0"/>
              </a:rPr>
              <a:t>: From a Muslim Perspective, is GMO labeling necessary? As some governmental bodies believe that GMO labeling may suggest to consumer a health risk where there is none.</a:t>
            </a:r>
          </a:p>
        </p:txBody>
      </p:sp>
      <p:sp>
        <p:nvSpPr>
          <p:cNvPr id="46083" name="Text Box 5"/>
          <p:cNvSpPr txBox="1">
            <a:spLocks noChangeArrowheads="1"/>
          </p:cNvSpPr>
          <p:nvPr/>
        </p:nvSpPr>
        <p:spPr bwMode="auto">
          <a:xfrm>
            <a:off x="0" y="0"/>
            <a:ext cx="1447800" cy="523875"/>
          </a:xfrm>
          <a:prstGeom prst="rect">
            <a:avLst/>
          </a:prstGeom>
          <a:solidFill>
            <a:srgbClr val="FFFF00"/>
          </a:solidFill>
          <a:ln w="38100">
            <a:solidFill>
              <a:srgbClr val="FF3300"/>
            </a:solidFill>
            <a:miter lim="800000"/>
            <a:headEnd/>
            <a:tailEnd/>
          </a:ln>
        </p:spPr>
        <p:txBody>
          <a:bodyPr>
            <a:spAutoFit/>
          </a:bodyPr>
          <a:lstStyle/>
          <a:p>
            <a:pPr marL="342900" indent="-342900" algn="just"/>
            <a:r>
              <a:rPr lang="en-US" altLang="en-US" sz="2800" b="0">
                <a:solidFill>
                  <a:srgbClr val="FF0000"/>
                </a:solidFill>
                <a:latin typeface="Calibri" pitchFamily="34" charset="0"/>
              </a:rPr>
              <a:t>Q</a:t>
            </a:r>
            <a:r>
              <a:rPr lang="en-US" altLang="en-US" sz="2800" b="0">
                <a:solidFill>
                  <a:srgbClr val="0033CC"/>
                </a:solidFill>
                <a:latin typeface="Calibri" pitchFamily="34" charset="0"/>
              </a:rPr>
              <a:t>&amp;A</a:t>
            </a: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5"/>
          <p:cNvSpPr txBox="1">
            <a:spLocks noChangeArrowheads="1"/>
          </p:cNvSpPr>
          <p:nvPr/>
        </p:nvSpPr>
        <p:spPr bwMode="auto">
          <a:xfrm>
            <a:off x="152400" y="768350"/>
            <a:ext cx="8839200" cy="4279900"/>
          </a:xfrm>
          <a:prstGeom prst="rect">
            <a:avLst/>
          </a:prstGeom>
          <a:solidFill>
            <a:srgbClr val="FFFF00"/>
          </a:solidFill>
          <a:ln w="38100">
            <a:solidFill>
              <a:srgbClr val="FF3300"/>
            </a:solidFill>
            <a:miter lim="800000"/>
            <a:headEnd/>
            <a:tailEnd/>
          </a:ln>
        </p:spPr>
        <p:txBody>
          <a:bodyPr>
            <a:spAutoFit/>
          </a:bodyPr>
          <a:lstStyle/>
          <a:p>
            <a:pPr marL="342900" indent="-342900" algn="just">
              <a:lnSpc>
                <a:spcPct val="200000"/>
              </a:lnSpc>
            </a:pPr>
            <a:r>
              <a:rPr lang="en-US" altLang="en-US" sz="2800" b="0">
                <a:solidFill>
                  <a:srgbClr val="FF0000"/>
                </a:solidFill>
                <a:latin typeface="Calibri" pitchFamily="34" charset="0"/>
              </a:rPr>
              <a:t>Answer</a:t>
            </a:r>
            <a:r>
              <a:rPr lang="en-US" altLang="en-US" sz="2800" b="0">
                <a:solidFill>
                  <a:srgbClr val="0033CC"/>
                </a:solidFill>
                <a:latin typeface="Calibri" pitchFamily="34" charset="0"/>
              </a:rPr>
              <a:t>: GMO labeling is necessary</a:t>
            </a:r>
          </a:p>
          <a:p>
            <a:pPr marL="342900" indent="-342900" algn="just">
              <a:lnSpc>
                <a:spcPct val="200000"/>
              </a:lnSpc>
              <a:buFontTx/>
              <a:buChar char="•"/>
            </a:pPr>
            <a:r>
              <a:rPr lang="en-US" altLang="en-US" sz="2800" b="0">
                <a:solidFill>
                  <a:srgbClr val="0033CC"/>
                </a:solidFill>
                <a:latin typeface="Calibri" pitchFamily="34" charset="0"/>
              </a:rPr>
              <a:t>It is the consumer right to know what is in his food, cosmetics, skin care products, and Medicine. </a:t>
            </a:r>
          </a:p>
          <a:p>
            <a:pPr marL="342900" indent="-342900" algn="just">
              <a:lnSpc>
                <a:spcPct val="200000"/>
              </a:lnSpc>
              <a:buFontTx/>
              <a:buChar char="•"/>
            </a:pPr>
            <a:r>
              <a:rPr lang="en-US" altLang="en-US" sz="2800" b="0">
                <a:solidFill>
                  <a:srgbClr val="0033CC"/>
                </a:solidFill>
                <a:latin typeface="Calibri" pitchFamily="34" charset="0"/>
              </a:rPr>
              <a:t>All types of Labeling must be under strict and close supervision of Halal services provider.</a:t>
            </a:r>
          </a:p>
        </p:txBody>
      </p:sp>
      <p:sp>
        <p:nvSpPr>
          <p:cNvPr id="47107" name="Text Box 5"/>
          <p:cNvSpPr txBox="1">
            <a:spLocks noChangeArrowheads="1"/>
          </p:cNvSpPr>
          <p:nvPr/>
        </p:nvSpPr>
        <p:spPr bwMode="auto">
          <a:xfrm>
            <a:off x="0" y="0"/>
            <a:ext cx="1447800" cy="523875"/>
          </a:xfrm>
          <a:prstGeom prst="rect">
            <a:avLst/>
          </a:prstGeom>
          <a:solidFill>
            <a:srgbClr val="FFFF00"/>
          </a:solidFill>
          <a:ln w="38100">
            <a:solidFill>
              <a:srgbClr val="FF3300"/>
            </a:solidFill>
            <a:miter lim="800000"/>
            <a:headEnd/>
            <a:tailEnd/>
          </a:ln>
        </p:spPr>
        <p:txBody>
          <a:bodyPr>
            <a:spAutoFit/>
          </a:bodyPr>
          <a:lstStyle/>
          <a:p>
            <a:pPr marL="342900" indent="-342900" algn="just"/>
            <a:r>
              <a:rPr lang="en-US" altLang="en-US" sz="2800" b="0">
                <a:solidFill>
                  <a:srgbClr val="FF0000"/>
                </a:solidFill>
                <a:latin typeface="Calibri" pitchFamily="34" charset="0"/>
              </a:rPr>
              <a:t>Q</a:t>
            </a:r>
            <a:r>
              <a:rPr lang="en-US" altLang="en-US" sz="2800" b="0">
                <a:solidFill>
                  <a:srgbClr val="0033CC"/>
                </a:solidFill>
                <a:latin typeface="Calibri" pitchFamily="34" charset="0"/>
              </a:rPr>
              <a:t>&amp;A</a:t>
            </a: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14" descr="http://www.trekzone.ca/files/images/GreenAppleFacts.jpg"/>
          <p:cNvPicPr>
            <a:picLocks noChangeAspect="1" noChangeArrowheads="1"/>
          </p:cNvPicPr>
          <p:nvPr/>
        </p:nvPicPr>
        <p:blipFill>
          <a:blip r:embed="rId2"/>
          <a:srcRect/>
          <a:stretch>
            <a:fillRect/>
          </a:stretch>
        </p:blipFill>
        <p:spPr bwMode="auto">
          <a:xfrm>
            <a:off x="552450" y="844550"/>
            <a:ext cx="2054225" cy="1752600"/>
          </a:xfrm>
          <a:prstGeom prst="rect">
            <a:avLst/>
          </a:prstGeom>
          <a:noFill/>
          <a:ln w="9525">
            <a:noFill/>
            <a:miter lim="800000"/>
            <a:headEnd/>
            <a:tailEnd/>
          </a:ln>
        </p:spPr>
      </p:pic>
      <p:pic>
        <p:nvPicPr>
          <p:cNvPr id="48131" name="Picture 15" descr="4"/>
          <p:cNvPicPr>
            <a:picLocks noChangeAspect="1" noChangeArrowheads="1"/>
          </p:cNvPicPr>
          <p:nvPr/>
        </p:nvPicPr>
        <p:blipFill>
          <a:blip r:embed="rId3"/>
          <a:srcRect/>
          <a:stretch>
            <a:fillRect/>
          </a:stretch>
        </p:blipFill>
        <p:spPr bwMode="auto">
          <a:xfrm>
            <a:off x="4057650" y="6350"/>
            <a:ext cx="5448300" cy="6845300"/>
          </a:xfrm>
          <a:prstGeom prst="rect">
            <a:avLst/>
          </a:prstGeom>
          <a:noFill/>
          <a:ln w="28575">
            <a:noFill/>
            <a:miter lim="800000"/>
            <a:headEnd/>
            <a:tailEnd/>
          </a:ln>
        </p:spPr>
      </p:pic>
      <p:sp>
        <p:nvSpPr>
          <p:cNvPr id="48132" name="Text Box 4"/>
          <p:cNvSpPr txBox="1">
            <a:spLocks noChangeArrowheads="1"/>
          </p:cNvSpPr>
          <p:nvPr/>
        </p:nvSpPr>
        <p:spPr bwMode="auto">
          <a:xfrm>
            <a:off x="142868" y="2574925"/>
            <a:ext cx="3429000" cy="708025"/>
          </a:xfrm>
          <a:prstGeom prst="rect">
            <a:avLst/>
          </a:prstGeom>
          <a:noFill/>
          <a:ln w="254000">
            <a:noFill/>
            <a:miter lim="800000"/>
            <a:headEnd/>
            <a:tailEnd/>
          </a:ln>
        </p:spPr>
        <p:txBody>
          <a:bodyPr>
            <a:spAutoFit/>
          </a:bodyPr>
          <a:lstStyle/>
          <a:p>
            <a:pPr algn="ctr" rtl="1"/>
            <a:r>
              <a:rPr lang="ar-SA" altLang="en-US" sz="2000">
                <a:solidFill>
                  <a:srgbClr val="0070C0"/>
                </a:solidFill>
                <a:latin typeface="Times New Roman" pitchFamily="18" charset="0"/>
                <a:ea typeface="MS PGothic" pitchFamily="34" charset="-128"/>
                <a:cs typeface="Simplified Arabic" pitchFamily="18" charset="-78"/>
              </a:rPr>
              <a:t>سبحنك اللهم وبحمدك أشهد أن لا إله إلا أنت، أستغفرك وأتوب إليك</a:t>
            </a:r>
            <a:endParaRPr lang="en-US" altLang="en-US" sz="2000">
              <a:solidFill>
                <a:srgbClr val="0070C0"/>
              </a:solidFill>
              <a:latin typeface="Times New Roman" pitchFamily="18" charset="0"/>
              <a:ea typeface="MS PGothic" pitchFamily="34" charset="-128"/>
              <a:cs typeface="Simplified Arabic" pitchFamily="18" charset="-78"/>
            </a:endParaRPr>
          </a:p>
        </p:txBody>
      </p:sp>
      <p:sp>
        <p:nvSpPr>
          <p:cNvPr id="48134" name="Text Box 79"/>
          <p:cNvSpPr txBox="1">
            <a:spLocks noChangeArrowheads="1"/>
          </p:cNvSpPr>
          <p:nvPr/>
        </p:nvSpPr>
        <p:spPr bwMode="auto">
          <a:xfrm>
            <a:off x="152400" y="4251325"/>
            <a:ext cx="3752850" cy="646113"/>
          </a:xfrm>
          <a:prstGeom prst="rect">
            <a:avLst/>
          </a:prstGeom>
          <a:noFill/>
          <a:ln w="76200">
            <a:noFill/>
            <a:miter lim="800000"/>
            <a:headEnd/>
            <a:tailEnd/>
          </a:ln>
        </p:spPr>
        <p:txBody>
          <a:bodyPr>
            <a:spAutoFit/>
          </a:bodyPr>
          <a:lstStyle/>
          <a:p>
            <a:pPr algn="ctr" rtl="1"/>
            <a:r>
              <a:rPr lang="ar-KW" altLang="en-US">
                <a:solidFill>
                  <a:srgbClr val="0070C0"/>
                </a:solidFill>
                <a:latin typeface="Times New Roman" pitchFamily="18" charset="0"/>
                <a:ea typeface="MS PGothic" pitchFamily="34" charset="-128"/>
                <a:cs typeface="Simplified Arabic" pitchFamily="18" charset="-78"/>
              </a:rPr>
              <a:t>د. هاني منصور المزيدي </a:t>
            </a:r>
          </a:p>
          <a:p>
            <a:pPr algn="ctr"/>
            <a:r>
              <a:rPr lang="ar-KW" altLang="en-US">
                <a:solidFill>
                  <a:srgbClr val="0070C0"/>
                </a:solidFill>
                <a:latin typeface="Times New Roman" pitchFamily="18" charset="0"/>
                <a:ea typeface="MS PGothic" pitchFamily="34" charset="-128"/>
                <a:cs typeface="Simplified Arabic" pitchFamily="18" charset="-78"/>
              </a:rPr>
              <a:t>مع الأخ أمجد محبوب في أستراليا سنة 1981</a:t>
            </a:r>
            <a:endParaRPr lang="en-US" altLang="en-US">
              <a:solidFill>
                <a:srgbClr val="0070C0"/>
              </a:solidFill>
              <a:latin typeface="Times New Roman" pitchFamily="18" charset="0"/>
              <a:ea typeface="MS PGothic" pitchFamily="34" charset="-128"/>
              <a:cs typeface="Simplified Arabic" pitchFamily="18" charset="-78"/>
            </a:endParaRPr>
          </a:p>
        </p:txBody>
      </p:sp>
      <p:sp>
        <p:nvSpPr>
          <p:cNvPr id="20" name="Rectangle 19"/>
          <p:cNvSpPr>
            <a:spLocks noChangeArrowheads="1"/>
          </p:cNvSpPr>
          <p:nvPr/>
        </p:nvSpPr>
        <p:spPr bwMode="auto">
          <a:xfrm>
            <a:off x="152400" y="5187950"/>
            <a:ext cx="3505200" cy="923925"/>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charset="0"/>
                <a:ea typeface="MS PGothic" pitchFamily="34" charset="-128"/>
                <a:cs typeface="+mn-cs"/>
              </a:defRPr>
            </a:lvl1pPr>
            <a:lvl2pPr marL="457200" algn="l" rtl="0" fontAlgn="base">
              <a:spcBef>
                <a:spcPct val="0"/>
              </a:spcBef>
              <a:spcAft>
                <a:spcPct val="0"/>
              </a:spcAft>
              <a:defRPr kern="1200">
                <a:solidFill>
                  <a:schemeClr val="tx1"/>
                </a:solidFill>
                <a:latin typeface="Arial" charset="0"/>
                <a:ea typeface="MS PGothic" pitchFamily="34" charset="-128"/>
                <a:cs typeface="+mn-cs"/>
              </a:defRPr>
            </a:lvl2pPr>
            <a:lvl3pPr marL="914400" algn="l" rtl="0" fontAlgn="base">
              <a:spcBef>
                <a:spcPct val="0"/>
              </a:spcBef>
              <a:spcAft>
                <a:spcPct val="0"/>
              </a:spcAft>
              <a:defRPr kern="1200">
                <a:solidFill>
                  <a:schemeClr val="tx1"/>
                </a:solidFill>
                <a:latin typeface="Arial" charset="0"/>
                <a:ea typeface="MS PGothic" pitchFamily="34" charset="-128"/>
                <a:cs typeface="+mn-cs"/>
              </a:defRPr>
            </a:lvl3pPr>
            <a:lvl4pPr marL="1371600" algn="l" rtl="0" fontAlgn="base">
              <a:spcBef>
                <a:spcPct val="0"/>
              </a:spcBef>
              <a:spcAft>
                <a:spcPct val="0"/>
              </a:spcAft>
              <a:defRPr kern="1200">
                <a:solidFill>
                  <a:schemeClr val="tx1"/>
                </a:solidFill>
                <a:latin typeface="Arial" charset="0"/>
                <a:ea typeface="MS PGothic" pitchFamily="34" charset="-128"/>
                <a:cs typeface="+mn-cs"/>
              </a:defRPr>
            </a:lvl4pPr>
            <a:lvl5pPr marL="1828800" algn="l"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a:lstStyle>
          <a:p>
            <a:pPr>
              <a:defRPr/>
            </a:pPr>
            <a:r>
              <a:rPr lang="en-US" dirty="0">
                <a:solidFill>
                  <a:srgbClr val="0070C0"/>
                </a:solidFill>
                <a:latin typeface="Arial" pitchFamily="34" charset="0"/>
                <a:ea typeface="ＭＳ Ｐゴシック" pitchFamily="34" charset="-128"/>
                <a:cs typeface="+mj-cs"/>
              </a:rPr>
              <a:t>Dr. Hani </a:t>
            </a:r>
            <a:r>
              <a:rPr lang="en-US" dirty="0" err="1">
                <a:solidFill>
                  <a:srgbClr val="0070C0"/>
                </a:solidFill>
                <a:latin typeface="Arial" pitchFamily="34" charset="0"/>
                <a:ea typeface="ＭＳ Ｐゴシック" pitchFamily="34" charset="-128"/>
                <a:cs typeface="+mj-cs"/>
              </a:rPr>
              <a:t>Mansour</a:t>
            </a:r>
            <a:r>
              <a:rPr lang="en-US" dirty="0">
                <a:solidFill>
                  <a:srgbClr val="0070C0"/>
                </a:solidFill>
                <a:latin typeface="Arial" pitchFamily="34" charset="0"/>
                <a:ea typeface="ＭＳ Ｐゴシック" pitchFamily="34" charset="-128"/>
                <a:cs typeface="+mj-cs"/>
              </a:rPr>
              <a:t> Al-</a:t>
            </a:r>
            <a:r>
              <a:rPr lang="en-US" dirty="0" err="1">
                <a:solidFill>
                  <a:srgbClr val="0070C0"/>
                </a:solidFill>
                <a:latin typeface="Arial" pitchFamily="34" charset="0"/>
                <a:ea typeface="ＭＳ Ｐゴシック" pitchFamily="34" charset="-128"/>
                <a:cs typeface="+mj-cs"/>
              </a:rPr>
              <a:t>Mazeedi</a:t>
            </a:r>
            <a:endParaRPr lang="en-US" dirty="0">
              <a:solidFill>
                <a:srgbClr val="0070C0"/>
              </a:solidFill>
              <a:latin typeface="Arial" pitchFamily="34" charset="0"/>
              <a:ea typeface="ＭＳ Ｐゴシック" pitchFamily="34" charset="-128"/>
              <a:cs typeface="+mj-cs"/>
            </a:endParaRPr>
          </a:p>
          <a:p>
            <a:pPr algn="ctr">
              <a:defRPr/>
            </a:pPr>
            <a:r>
              <a:rPr lang="en-US" dirty="0">
                <a:solidFill>
                  <a:srgbClr val="0070C0"/>
                </a:solidFill>
                <a:latin typeface="Arial" pitchFamily="34" charset="0"/>
                <a:ea typeface="ＭＳ Ｐゴシック" pitchFamily="34" charset="-128"/>
                <a:cs typeface="+mj-cs"/>
              </a:rPr>
              <a:t>With brother </a:t>
            </a:r>
            <a:r>
              <a:rPr lang="en-US" dirty="0" err="1">
                <a:solidFill>
                  <a:srgbClr val="0070C0"/>
                </a:solidFill>
                <a:latin typeface="Arial" pitchFamily="34" charset="0"/>
                <a:ea typeface="ＭＳ Ｐゴシック" pitchFamily="34" charset="-128"/>
                <a:cs typeface="+mj-cs"/>
              </a:rPr>
              <a:t>Amjad</a:t>
            </a:r>
            <a:r>
              <a:rPr lang="en-US" dirty="0">
                <a:solidFill>
                  <a:srgbClr val="0070C0"/>
                </a:solidFill>
                <a:latin typeface="Arial" pitchFamily="34" charset="0"/>
                <a:ea typeface="ＭＳ Ｐゴシック" pitchFamily="34" charset="-128"/>
                <a:cs typeface="+mj-cs"/>
              </a:rPr>
              <a:t> </a:t>
            </a:r>
            <a:r>
              <a:rPr lang="en-US" dirty="0" err="1">
                <a:solidFill>
                  <a:srgbClr val="0070C0"/>
                </a:solidFill>
                <a:latin typeface="Arial" pitchFamily="34" charset="0"/>
                <a:ea typeface="ＭＳ Ｐゴシック" pitchFamily="34" charset="-128"/>
                <a:cs typeface="+mj-cs"/>
              </a:rPr>
              <a:t>Mahboob</a:t>
            </a:r>
            <a:r>
              <a:rPr lang="en-US" dirty="0">
                <a:solidFill>
                  <a:srgbClr val="0070C0"/>
                </a:solidFill>
                <a:latin typeface="Arial" pitchFamily="34" charset="0"/>
                <a:ea typeface="ＭＳ Ｐゴシック" pitchFamily="34" charset="-128"/>
                <a:cs typeface="+mj-cs"/>
              </a:rPr>
              <a:t> in Australia in 1981</a:t>
            </a:r>
          </a:p>
        </p:txBody>
      </p:sp>
      <p:sp>
        <p:nvSpPr>
          <p:cNvPr id="48136" name="Title 1"/>
          <p:cNvSpPr txBox="1">
            <a:spLocks/>
          </p:cNvSpPr>
          <p:nvPr/>
        </p:nvSpPr>
        <p:spPr bwMode="auto">
          <a:xfrm>
            <a:off x="-57150" y="82550"/>
            <a:ext cx="3810000" cy="762000"/>
          </a:xfrm>
          <a:prstGeom prst="rect">
            <a:avLst/>
          </a:prstGeom>
          <a:noFill/>
          <a:ln w="9525">
            <a:noFill/>
            <a:miter lim="800000"/>
            <a:headEnd/>
            <a:tailEnd/>
          </a:ln>
        </p:spPr>
        <p:txBody>
          <a:bodyPr/>
          <a:lstStyle/>
          <a:p>
            <a:pPr algn="ctr"/>
            <a:r>
              <a:rPr lang="ar-KW" altLang="en-US" sz="4400">
                <a:ea typeface="MS PGothic" pitchFamily="34" charset="-128"/>
              </a:rPr>
              <a:t>شكراً لاستماعكم</a:t>
            </a:r>
            <a:endParaRPr lang="en-US" altLang="en-US" sz="4400">
              <a:ea typeface="MS PGothic" pitchFamily="34" charset="-128"/>
            </a:endParaRPr>
          </a:p>
        </p:txBody>
      </p:sp>
      <p:sp>
        <p:nvSpPr>
          <p:cNvPr id="9" name="Rectangle 8"/>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Halal Sciences Academy - Transparency.png"/>
          <p:cNvPicPr>
            <a:picLocks noChangeAspect="1"/>
          </p:cNvPicPr>
          <p:nvPr/>
        </p:nvPicPr>
        <p:blipFill>
          <a:blip r:embed="rId2" cstate="print"/>
          <a:stretch>
            <a:fillRect/>
          </a:stretch>
        </p:blipFill>
        <p:spPr>
          <a:xfrm>
            <a:off x="2122637" y="1164202"/>
            <a:ext cx="4752000" cy="1516890"/>
          </a:xfrm>
          <a:prstGeom prst="rect">
            <a:avLst/>
          </a:prstGeom>
        </p:spPr>
      </p:pic>
      <p:sp>
        <p:nvSpPr>
          <p:cNvPr id="8" name="TextBox 4"/>
          <p:cNvSpPr txBox="1"/>
          <p:nvPr/>
        </p:nvSpPr>
        <p:spPr>
          <a:xfrm>
            <a:off x="1622571" y="4220182"/>
            <a:ext cx="5898859" cy="92333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IN" dirty="0" smtClean="0"/>
              <a:t>www.HalalEA.com</a:t>
            </a:r>
          </a:p>
          <a:p>
            <a:pPr algn="ctr"/>
            <a:endParaRPr lang="en-IN" dirty="0" smtClean="0"/>
          </a:p>
          <a:p>
            <a:pPr algn="ctr"/>
            <a:r>
              <a:rPr lang="en-IN" dirty="0" smtClean="0"/>
              <a:t>Trademarks, icons, images belong to their respective owners.</a:t>
            </a:r>
            <a:endParaRPr lang="en-IN" dirty="0"/>
          </a:p>
        </p:txBody>
      </p:sp>
      <p:sp>
        <p:nvSpPr>
          <p:cNvPr id="9" name="TextBox 12"/>
          <p:cNvSpPr txBox="1"/>
          <p:nvPr/>
        </p:nvSpPr>
        <p:spPr>
          <a:xfrm>
            <a:off x="3408521" y="5432188"/>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lnSpc>
                <a:spcPct val="200000"/>
              </a:lnSpc>
              <a:defRPr/>
            </a:pPr>
            <a:r>
              <a:rPr lang="en-US" dirty="0" smtClean="0">
                <a:latin typeface="Calibri" pitchFamily="34" charset="0"/>
                <a:cs typeface="Calibri" pitchFamily="34" charset="0"/>
              </a:rPr>
              <a:t>Genetically modified foods (GMOs) are whole food or products that the DNA of any part of its component has been manipulated.</a:t>
            </a:r>
            <a:endParaRPr lang="en-US" dirty="0">
              <a:latin typeface="Calibri" pitchFamily="34" charset="0"/>
              <a:cs typeface="Calibri" pitchFamily="34" charset="0"/>
            </a:endParaRPr>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9" name="Title 1"/>
          <p:cNvSpPr>
            <a:spLocks noGrp="1"/>
          </p:cNvSpPr>
          <p:nvPr>
            <p:ph type="title"/>
          </p:nvPr>
        </p:nvSpPr>
        <p:spPr>
          <a:xfrm>
            <a:off x="457200" y="142852"/>
            <a:ext cx="8229600" cy="720000"/>
          </a:xfrm>
        </p:spPr>
        <p:txBody>
          <a:bodyPr>
            <a:normAutofit fontScale="90000"/>
          </a:bodyPr>
          <a:lstStyle/>
          <a:p>
            <a:pPr algn="l">
              <a:defRPr/>
            </a:pPr>
            <a:r>
              <a:rPr lang="en-US" dirty="0" smtClean="0">
                <a:latin typeface="Calibri" pitchFamily="34" charset="0"/>
                <a:cs typeface="Calibri" pitchFamily="34" charset="0"/>
              </a:rPr>
              <a:t>Definition</a:t>
            </a:r>
            <a:endParaRPr lang="en-US" dirty="0">
              <a:latin typeface="Calibri" pitchFamily="34" charset="0"/>
              <a:cs typeface="Calibri" pitchFamily="34" charset="0"/>
            </a:endParaRPr>
          </a:p>
        </p:txBody>
      </p:sp>
      <p:sp>
        <p:nvSpPr>
          <p:cNvPr id="20" name="Rectangle 1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Rectangle 2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2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Rectangle 2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lnSpc>
                <a:spcPct val="150000"/>
              </a:lnSpc>
              <a:defRPr/>
            </a:pPr>
            <a:r>
              <a:rPr lang="en-US" dirty="0" smtClean="0">
                <a:latin typeface="Calibri" pitchFamily="34" charset="0"/>
                <a:cs typeface="Calibri" pitchFamily="34" charset="0"/>
              </a:rPr>
              <a:t>GMOs involve the </a:t>
            </a:r>
            <a:r>
              <a:rPr lang="en-US" u="sng" dirty="0" smtClean="0">
                <a:latin typeface="Calibri" pitchFamily="34" charset="0"/>
                <a:cs typeface="Calibri" pitchFamily="34" charset="0"/>
              </a:rPr>
              <a:t>transfer of genes between species</a:t>
            </a:r>
          </a:p>
          <a:p>
            <a:pPr algn="just">
              <a:lnSpc>
                <a:spcPct val="150000"/>
              </a:lnSpc>
              <a:buNone/>
              <a:defRPr/>
            </a:pPr>
            <a:r>
              <a:rPr lang="en-US" u="sng" dirty="0" smtClean="0">
                <a:latin typeface="Calibri" pitchFamily="34" charset="0"/>
                <a:cs typeface="Calibri" pitchFamily="34" charset="0"/>
              </a:rPr>
              <a:t>Example:</a:t>
            </a:r>
          </a:p>
          <a:p>
            <a:pPr algn="just">
              <a:lnSpc>
                <a:spcPct val="150000"/>
              </a:lnSpc>
              <a:defRPr/>
            </a:pPr>
            <a:r>
              <a:rPr lang="en-US" dirty="0" smtClean="0">
                <a:latin typeface="Calibri" pitchFamily="34" charset="0"/>
                <a:cs typeface="Calibri" pitchFamily="34" charset="0"/>
              </a:rPr>
              <a:t>A vegetable product may contain a </a:t>
            </a:r>
            <a:r>
              <a:rPr lang="en-US" u="sng" dirty="0" smtClean="0">
                <a:latin typeface="Calibri" pitchFamily="34" charset="0"/>
                <a:cs typeface="Calibri" pitchFamily="34" charset="0"/>
              </a:rPr>
              <a:t>DNA</a:t>
            </a:r>
            <a:r>
              <a:rPr lang="en-US" dirty="0" smtClean="0">
                <a:latin typeface="Calibri" pitchFamily="34" charset="0"/>
                <a:cs typeface="Calibri" pitchFamily="34" charset="0"/>
              </a:rPr>
              <a:t> material </a:t>
            </a:r>
            <a:r>
              <a:rPr lang="en-US" u="sng" dirty="0" smtClean="0">
                <a:latin typeface="Calibri" pitchFamily="34" charset="0"/>
                <a:cs typeface="Calibri" pitchFamily="34" charset="0"/>
              </a:rPr>
              <a:t>from Animal</a:t>
            </a:r>
            <a:r>
              <a:rPr lang="en-US" dirty="0" smtClean="0">
                <a:latin typeface="Calibri" pitchFamily="34" charset="0"/>
                <a:cs typeface="Calibri" pitchFamily="34" charset="0"/>
              </a:rPr>
              <a:t>.</a:t>
            </a:r>
          </a:p>
          <a:p>
            <a:pPr algn="just">
              <a:lnSpc>
                <a:spcPct val="150000"/>
              </a:lnSpc>
              <a:defRPr/>
            </a:pPr>
            <a:endParaRPr lang="en-US" u="sng" dirty="0">
              <a:latin typeface="Calibri" pitchFamily="34" charset="0"/>
              <a:cs typeface="Calibri" pitchFamily="34" charset="0"/>
            </a:endParaRPr>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9" name="Title 1"/>
          <p:cNvSpPr>
            <a:spLocks noGrp="1"/>
          </p:cNvSpPr>
          <p:nvPr>
            <p:ph type="title"/>
          </p:nvPr>
        </p:nvSpPr>
        <p:spPr>
          <a:xfrm>
            <a:off x="457200" y="142852"/>
            <a:ext cx="8229600" cy="720000"/>
          </a:xfrm>
        </p:spPr>
        <p:txBody>
          <a:bodyPr>
            <a:normAutofit fontScale="90000"/>
          </a:bodyPr>
          <a:lstStyle/>
          <a:p>
            <a:pPr algn="l">
              <a:defRPr/>
            </a:pPr>
            <a:r>
              <a:rPr lang="en-US" dirty="0" smtClean="0">
                <a:latin typeface="Calibri" pitchFamily="34" charset="0"/>
                <a:cs typeface="Calibri" pitchFamily="34" charset="0"/>
              </a:rPr>
              <a:t>What does it mean?</a:t>
            </a:r>
            <a:endParaRPr lang="en-US" dirty="0">
              <a:latin typeface="Calibri" pitchFamily="34" charset="0"/>
              <a:cs typeface="Calibri" pitchFamily="34" charset="0"/>
            </a:endParaRPr>
          </a:p>
        </p:txBody>
      </p:sp>
      <p:sp>
        <p:nvSpPr>
          <p:cNvPr id="20" name="Rectangle 1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Rectangle 2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2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Rectangle 2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lnSpc>
                <a:spcPct val="150000"/>
              </a:lnSpc>
              <a:spcBef>
                <a:spcPct val="105000"/>
              </a:spcBef>
              <a:defRPr/>
            </a:pPr>
            <a:r>
              <a:rPr lang="en-US" dirty="0" smtClean="0">
                <a:latin typeface="Calibri" pitchFamily="34" charset="0"/>
                <a:cs typeface="Calibri" pitchFamily="34" charset="0"/>
              </a:rPr>
              <a:t>Altering an organism’s DNA can affect </a:t>
            </a:r>
            <a:r>
              <a:rPr lang="en-US" u="sng" dirty="0" smtClean="0">
                <a:latin typeface="Calibri" pitchFamily="34" charset="0"/>
                <a:cs typeface="Calibri" pitchFamily="34" charset="0"/>
              </a:rPr>
              <a:t>traits</a:t>
            </a:r>
            <a:r>
              <a:rPr lang="en-US" dirty="0" smtClean="0">
                <a:latin typeface="Calibri" pitchFamily="34" charset="0"/>
                <a:cs typeface="Calibri" pitchFamily="34" charset="0"/>
              </a:rPr>
              <a:t> or </a:t>
            </a:r>
            <a:r>
              <a:rPr lang="en-US" u="sng" dirty="0" smtClean="0">
                <a:latin typeface="Calibri" pitchFamily="34" charset="0"/>
                <a:cs typeface="Calibri" pitchFamily="34" charset="0"/>
              </a:rPr>
              <a:t>behavior</a:t>
            </a:r>
            <a:r>
              <a:rPr lang="en-US" dirty="0" smtClean="0">
                <a:latin typeface="Calibri" pitchFamily="34" charset="0"/>
                <a:cs typeface="Calibri" pitchFamily="34" charset="0"/>
              </a:rPr>
              <a:t>.</a:t>
            </a:r>
            <a:endParaRPr lang="en-US" dirty="0">
              <a:latin typeface="Calibri" pitchFamily="34" charset="0"/>
              <a:cs typeface="Calibri" pitchFamily="34" charset="0"/>
            </a:endParaRPr>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9" name="Title 1"/>
          <p:cNvSpPr>
            <a:spLocks noGrp="1"/>
          </p:cNvSpPr>
          <p:nvPr>
            <p:ph type="title"/>
          </p:nvPr>
        </p:nvSpPr>
        <p:spPr>
          <a:xfrm>
            <a:off x="457200" y="142852"/>
            <a:ext cx="8229600" cy="720000"/>
          </a:xfrm>
        </p:spPr>
        <p:txBody>
          <a:bodyPr>
            <a:normAutofit fontScale="90000"/>
          </a:bodyPr>
          <a:lstStyle/>
          <a:p>
            <a:pPr>
              <a:defRPr/>
            </a:pPr>
            <a:r>
              <a:rPr lang="en-US" dirty="0" smtClean="0">
                <a:latin typeface="Calibri" pitchFamily="34" charset="0"/>
                <a:cs typeface="Calibri" pitchFamily="34" charset="0"/>
              </a:rPr>
              <a:t>Effect of genetic modification on Food</a:t>
            </a:r>
            <a:endParaRPr lang="en-US" dirty="0">
              <a:latin typeface="Calibri" pitchFamily="34" charset="0"/>
              <a:cs typeface="Calibri" pitchFamily="34" charset="0"/>
            </a:endParaRPr>
          </a:p>
        </p:txBody>
      </p:sp>
      <p:sp>
        <p:nvSpPr>
          <p:cNvPr id="20" name="Rectangle 1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Rectangle 2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2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Rectangle 2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lnSpc>
                <a:spcPct val="200000"/>
              </a:lnSpc>
              <a:spcBef>
                <a:spcPct val="105000"/>
              </a:spcBef>
              <a:defRPr/>
            </a:pPr>
            <a:r>
              <a:rPr lang="en-US" dirty="0" smtClean="0">
                <a:latin typeface="Calibri" pitchFamily="34" charset="0"/>
                <a:cs typeface="Calibri" pitchFamily="34" charset="0"/>
              </a:rPr>
              <a:t> height, weight, and color.</a:t>
            </a:r>
          </a:p>
          <a:p>
            <a:pPr algn="just">
              <a:lnSpc>
                <a:spcPct val="200000"/>
              </a:lnSpc>
              <a:spcBef>
                <a:spcPct val="105000"/>
              </a:spcBef>
              <a:defRPr/>
            </a:pPr>
            <a:r>
              <a:rPr lang="en-US" dirty="0" smtClean="0">
                <a:latin typeface="Calibri" pitchFamily="34" charset="0"/>
                <a:cs typeface="Calibri" pitchFamily="34" charset="0"/>
              </a:rPr>
              <a:t> improved insect-resistant crops.</a:t>
            </a:r>
          </a:p>
          <a:p>
            <a:pPr algn="just">
              <a:lnSpc>
                <a:spcPct val="200000"/>
              </a:lnSpc>
              <a:spcBef>
                <a:spcPct val="105000"/>
              </a:spcBef>
              <a:defRPr/>
            </a:pPr>
            <a:r>
              <a:rPr lang="en-US" dirty="0" smtClean="0">
                <a:latin typeface="Calibri" pitchFamily="34" charset="0"/>
                <a:cs typeface="Calibri" pitchFamily="34" charset="0"/>
              </a:rPr>
              <a:t> withstand certain weather and soil conditions.</a:t>
            </a:r>
            <a:endParaRPr lang="en-US" dirty="0">
              <a:latin typeface="Calibri" pitchFamily="34" charset="0"/>
              <a:cs typeface="Calibri" pitchFamily="34" charset="0"/>
            </a:endParaRPr>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9" name="Title 1"/>
          <p:cNvSpPr>
            <a:spLocks noGrp="1"/>
          </p:cNvSpPr>
          <p:nvPr>
            <p:ph type="title"/>
          </p:nvPr>
        </p:nvSpPr>
        <p:spPr>
          <a:xfrm>
            <a:off x="457200" y="142852"/>
            <a:ext cx="8229600" cy="720000"/>
          </a:xfrm>
        </p:spPr>
        <p:txBody>
          <a:bodyPr>
            <a:normAutofit fontScale="90000"/>
          </a:bodyPr>
          <a:lstStyle/>
          <a:p>
            <a:pPr algn="l">
              <a:defRPr/>
            </a:pPr>
            <a:r>
              <a:rPr lang="en-US" dirty="0" smtClean="0">
                <a:latin typeface="Calibri" pitchFamily="34" charset="0"/>
                <a:cs typeface="Calibri" pitchFamily="34" charset="0"/>
              </a:rPr>
              <a:t>Example</a:t>
            </a:r>
            <a:endParaRPr lang="en-US" dirty="0">
              <a:latin typeface="Calibri" pitchFamily="34" charset="0"/>
              <a:cs typeface="Calibri" pitchFamily="34" charset="0"/>
            </a:endParaRPr>
          </a:p>
        </p:txBody>
      </p:sp>
      <p:sp>
        <p:nvSpPr>
          <p:cNvPr id="20" name="Rectangle 1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Rectangle 2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2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Rectangle 2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lnSpc>
                <a:spcPct val="200000"/>
              </a:lnSpc>
              <a:spcBef>
                <a:spcPct val="105000"/>
              </a:spcBef>
              <a:defRPr/>
            </a:pPr>
            <a:r>
              <a:rPr lang="en-US" dirty="0" smtClean="0">
                <a:latin typeface="Calibri" pitchFamily="34" charset="0"/>
                <a:cs typeface="Calibri" pitchFamily="34" charset="0"/>
              </a:rPr>
              <a:t>The new genetic material will be inherited by the organism’s offspring.</a:t>
            </a:r>
            <a:endParaRPr lang="en-US" dirty="0">
              <a:latin typeface="Calibri" pitchFamily="34" charset="0"/>
              <a:cs typeface="Calibri" pitchFamily="34" charset="0"/>
            </a:endParaRPr>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9" name="Title 1"/>
          <p:cNvSpPr>
            <a:spLocks noGrp="1"/>
          </p:cNvSpPr>
          <p:nvPr>
            <p:ph type="title"/>
          </p:nvPr>
        </p:nvSpPr>
        <p:spPr>
          <a:xfrm>
            <a:off x="457200" y="142852"/>
            <a:ext cx="8229600" cy="720000"/>
          </a:xfrm>
        </p:spPr>
        <p:txBody>
          <a:bodyPr>
            <a:normAutofit fontScale="90000"/>
          </a:bodyPr>
          <a:lstStyle/>
          <a:p>
            <a:pPr algn="l">
              <a:defRPr/>
            </a:pPr>
            <a:r>
              <a:rPr lang="en-US" dirty="0" smtClean="0">
                <a:latin typeface="Calibri" pitchFamily="34" charset="0"/>
                <a:cs typeface="Calibri" pitchFamily="34" charset="0"/>
              </a:rPr>
              <a:t>What does that mean?</a:t>
            </a:r>
            <a:endParaRPr lang="en-US" dirty="0">
              <a:latin typeface="Calibri" pitchFamily="34" charset="0"/>
              <a:cs typeface="Calibri" pitchFamily="34" charset="0"/>
            </a:endParaRPr>
          </a:p>
        </p:txBody>
      </p:sp>
      <p:sp>
        <p:nvSpPr>
          <p:cNvPr id="20" name="Rectangle 1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Rectangle 2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2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Rectangle 2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1543</Words>
  <Application>Microsoft Office PowerPoint</Application>
  <PresentationFormat>On-screen Show (4:3)</PresentationFormat>
  <Paragraphs>129</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Slide 1</vt:lpstr>
      <vt:lpstr>" In The Name of Allah, The Most Beneficent, The Most Merciful"   Islam and genetically modified foods (GMOs)  By: Dr. Hani M. Al-Mazeedi</vt:lpstr>
      <vt:lpstr>Scope</vt:lpstr>
      <vt:lpstr>Content</vt:lpstr>
      <vt:lpstr>Definition</vt:lpstr>
      <vt:lpstr>What does it mean?</vt:lpstr>
      <vt:lpstr>Effect of genetic modification on Food</vt:lpstr>
      <vt:lpstr>Example</vt:lpstr>
      <vt:lpstr>What does that mean?</vt:lpstr>
      <vt:lpstr>In addition</vt:lpstr>
      <vt:lpstr>Example of this technology is the:</vt:lpstr>
      <vt:lpstr>Example of this technology is the:</vt:lpstr>
      <vt:lpstr>The Holy Quran</vt:lpstr>
      <vt:lpstr>What is the message</vt:lpstr>
      <vt:lpstr>Is GMOS harmful (i.e. make food not healthy)</vt:lpstr>
      <vt:lpstr>Where is the concern</vt:lpstr>
      <vt:lpstr>Labeling GMOS is important</vt:lpstr>
      <vt:lpstr>Something New to Consider</vt:lpstr>
      <vt:lpstr>Halal &amp; Haram In Islam</vt:lpstr>
      <vt:lpstr>Slide 20</vt:lpstr>
      <vt:lpstr>Slide 21</vt:lpstr>
      <vt:lpstr>Slide 22</vt:lpstr>
      <vt:lpstr>Slide 23</vt:lpstr>
      <vt:lpstr>Slide 24</vt:lpstr>
      <vt:lpstr>Slide 25</vt:lpstr>
      <vt:lpstr>What is the verdict?</vt:lpstr>
      <vt:lpstr>What is the verdict?</vt:lpstr>
      <vt:lpstr>What is the verdict?</vt:lpstr>
      <vt:lpstr>What is the verdict?</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23</cp:revision>
  <dcterms:created xsi:type="dcterms:W3CDTF">2018-03-23T13:26:30Z</dcterms:created>
  <dcterms:modified xsi:type="dcterms:W3CDTF">2019-07-03T12:22:00Z</dcterms:modified>
</cp:coreProperties>
</file>